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E96"/>
    <a:srgbClr val="C3D088"/>
    <a:srgbClr val="5EC0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825" autoAdjust="0"/>
  </p:normalViewPr>
  <p:slideViewPr>
    <p:cSldViewPr snapToGrid="0" snapToObjects="1">
      <p:cViewPr>
        <p:scale>
          <a:sx n="121" d="100"/>
          <a:sy n="121" d="100"/>
        </p:scale>
        <p:origin x="-7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2EAA4D-5D5E-2E4E-92F3-F3DD8D6FE6F3}" type="datetimeFigureOut">
              <a:rPr lang="en-US" smtClean="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3864763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2EAA4D-5D5E-2E4E-92F3-F3DD8D6FE6F3}" type="datetimeFigureOut">
              <a:rPr lang="en-US" smtClean="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129342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2EAA4D-5D5E-2E4E-92F3-F3DD8D6FE6F3}" type="datetimeFigureOut">
              <a:rPr lang="en-US" smtClean="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3473791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2EAA4D-5D5E-2E4E-92F3-F3DD8D6FE6F3}" type="datetimeFigureOut">
              <a:rPr lang="en-US" smtClean="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1959891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EAA4D-5D5E-2E4E-92F3-F3DD8D6FE6F3}" type="datetimeFigureOut">
              <a:rPr lang="en-US" smtClean="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2062029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2EAA4D-5D5E-2E4E-92F3-F3DD8D6FE6F3}" type="datetimeFigureOut">
              <a:rPr lang="en-US" smtClean="0"/>
              <a:t>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1802618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2EAA4D-5D5E-2E4E-92F3-F3DD8D6FE6F3}" type="datetimeFigureOut">
              <a:rPr lang="en-US" smtClean="0"/>
              <a:t>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92765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2EAA4D-5D5E-2E4E-92F3-F3DD8D6FE6F3}" type="datetimeFigureOut">
              <a:rPr lang="en-US" smtClean="0"/>
              <a:t>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2052303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EAA4D-5D5E-2E4E-92F3-F3DD8D6FE6F3}" type="datetimeFigureOut">
              <a:rPr lang="en-US" smtClean="0"/>
              <a:t>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9364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EAA4D-5D5E-2E4E-92F3-F3DD8D6FE6F3}" type="datetimeFigureOut">
              <a:rPr lang="en-US" smtClean="0"/>
              <a:t>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3069853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EAA4D-5D5E-2E4E-92F3-F3DD8D6FE6F3}" type="datetimeFigureOut">
              <a:rPr lang="en-US" smtClean="0"/>
              <a:t>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25A4DB-3A40-8643-B868-EAB693F4E911}" type="slidenum">
              <a:rPr lang="en-US" smtClean="0"/>
              <a:t>‹#›</a:t>
            </a:fld>
            <a:endParaRPr lang="en-US" dirty="0"/>
          </a:p>
        </p:txBody>
      </p:sp>
    </p:spTree>
    <p:extLst>
      <p:ext uri="{BB962C8B-B14F-4D97-AF65-F5344CB8AC3E}">
        <p14:creationId xmlns:p14="http://schemas.microsoft.com/office/powerpoint/2010/main" val="633923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EAA4D-5D5E-2E4E-92F3-F3DD8D6FE6F3}" type="datetimeFigureOut">
              <a:rPr lang="en-US" smtClean="0"/>
              <a:t>2/4/19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25A4DB-3A40-8643-B868-EAB693F4E911}" type="slidenum">
              <a:rPr lang="en-US" smtClean="0"/>
              <a:t>‹#›</a:t>
            </a:fld>
            <a:endParaRPr lang="en-US" dirty="0"/>
          </a:p>
        </p:txBody>
      </p:sp>
    </p:spTree>
    <p:extLst>
      <p:ext uri="{BB962C8B-B14F-4D97-AF65-F5344CB8AC3E}">
        <p14:creationId xmlns:p14="http://schemas.microsoft.com/office/powerpoint/2010/main" val="258542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226074" y="1130737"/>
            <a:ext cx="1301030" cy="6970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411935" y="1285633"/>
            <a:ext cx="975773" cy="369332"/>
          </a:xfrm>
          <a:prstGeom prst="rect">
            <a:avLst/>
          </a:prstGeom>
          <a:noFill/>
        </p:spPr>
        <p:txBody>
          <a:bodyPr wrap="square" rtlCol="0">
            <a:spAutoFit/>
          </a:bodyPr>
          <a:lstStyle/>
          <a:p>
            <a:r>
              <a:rPr lang="en-US" dirty="0" smtClean="0"/>
              <a:t>MrDNA</a:t>
            </a:r>
            <a:endParaRPr lang="en-US" dirty="0"/>
          </a:p>
        </p:txBody>
      </p:sp>
      <p:cxnSp>
        <p:nvCxnSpPr>
          <p:cNvPr id="6" name="Straight Connector 5"/>
          <p:cNvCxnSpPr>
            <a:stCxn id="4" idx="4"/>
            <a:endCxn id="18" idx="0"/>
          </p:cNvCxnSpPr>
          <p:nvPr/>
        </p:nvCxnSpPr>
        <p:spPr>
          <a:xfrm flipH="1">
            <a:off x="1411935" y="1827767"/>
            <a:ext cx="464654"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915207" y="1130737"/>
            <a:ext cx="1301030" cy="6970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566612" y="1130737"/>
            <a:ext cx="1301030" cy="6970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6196830" y="1130737"/>
            <a:ext cx="1301030" cy="6970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3076790" y="1280362"/>
            <a:ext cx="975773" cy="369332"/>
          </a:xfrm>
          <a:prstGeom prst="rect">
            <a:avLst/>
          </a:prstGeom>
          <a:noFill/>
        </p:spPr>
        <p:txBody>
          <a:bodyPr wrap="square" rtlCol="0">
            <a:spAutoFit/>
          </a:bodyPr>
          <a:lstStyle/>
          <a:p>
            <a:r>
              <a:rPr lang="en-US" dirty="0" smtClean="0"/>
              <a:t>Anacapa</a:t>
            </a:r>
            <a:endParaRPr lang="en-US" dirty="0"/>
          </a:p>
        </p:txBody>
      </p:sp>
      <p:sp>
        <p:nvSpPr>
          <p:cNvPr id="13" name="TextBox 12"/>
          <p:cNvSpPr txBox="1"/>
          <p:nvPr/>
        </p:nvSpPr>
        <p:spPr>
          <a:xfrm>
            <a:off x="4831700" y="1280362"/>
            <a:ext cx="779392" cy="369332"/>
          </a:xfrm>
          <a:prstGeom prst="rect">
            <a:avLst/>
          </a:prstGeom>
          <a:noFill/>
        </p:spPr>
        <p:txBody>
          <a:bodyPr wrap="square" rtlCol="0">
            <a:spAutoFit/>
          </a:bodyPr>
          <a:lstStyle/>
          <a:p>
            <a:r>
              <a:rPr lang="en-US" dirty="0" smtClean="0"/>
              <a:t>QIIME</a:t>
            </a:r>
            <a:endParaRPr lang="en-US" dirty="0"/>
          </a:p>
        </p:txBody>
      </p:sp>
      <p:sp>
        <p:nvSpPr>
          <p:cNvPr id="14" name="TextBox 13"/>
          <p:cNvSpPr txBox="1"/>
          <p:nvPr/>
        </p:nvSpPr>
        <p:spPr>
          <a:xfrm>
            <a:off x="6563517" y="1280362"/>
            <a:ext cx="583120" cy="369332"/>
          </a:xfrm>
          <a:prstGeom prst="rect">
            <a:avLst/>
          </a:prstGeom>
          <a:noFill/>
        </p:spPr>
        <p:txBody>
          <a:bodyPr wrap="square" rtlCol="0">
            <a:spAutoFit/>
          </a:bodyPr>
          <a:lstStyle/>
          <a:p>
            <a:r>
              <a:rPr lang="en-US" dirty="0" smtClean="0"/>
              <a:t>...</a:t>
            </a:r>
            <a:endParaRPr lang="en-US" dirty="0"/>
          </a:p>
        </p:txBody>
      </p:sp>
      <p:sp>
        <p:nvSpPr>
          <p:cNvPr id="18" name="Oval 17"/>
          <p:cNvSpPr/>
          <p:nvPr/>
        </p:nvSpPr>
        <p:spPr>
          <a:xfrm>
            <a:off x="761420"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6698093"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5217127"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736611"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2264692"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5" name="Straight Connector 24"/>
          <p:cNvCxnSpPr>
            <a:stCxn id="4" idx="4"/>
            <a:endCxn id="24" idx="0"/>
          </p:cNvCxnSpPr>
          <p:nvPr/>
        </p:nvCxnSpPr>
        <p:spPr>
          <a:xfrm>
            <a:off x="1876589" y="1827767"/>
            <a:ext cx="1038618"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1" idx="4"/>
            <a:endCxn id="21" idx="0"/>
          </p:cNvCxnSpPr>
          <p:nvPr/>
        </p:nvCxnSpPr>
        <p:spPr>
          <a:xfrm>
            <a:off x="6847345" y="1827767"/>
            <a:ext cx="501263"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0" idx="4"/>
            <a:endCxn id="22" idx="0"/>
          </p:cNvCxnSpPr>
          <p:nvPr/>
        </p:nvCxnSpPr>
        <p:spPr>
          <a:xfrm>
            <a:off x="5217127" y="1827767"/>
            <a:ext cx="650515"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9" idx="4"/>
            <a:endCxn id="23" idx="0"/>
          </p:cNvCxnSpPr>
          <p:nvPr/>
        </p:nvCxnSpPr>
        <p:spPr>
          <a:xfrm>
            <a:off x="3565722" y="1827767"/>
            <a:ext cx="821404"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23" idx="0"/>
          </p:cNvCxnSpPr>
          <p:nvPr/>
        </p:nvCxnSpPr>
        <p:spPr>
          <a:xfrm>
            <a:off x="1876589" y="1871482"/>
            <a:ext cx="2510537" cy="2565716"/>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876874" y="4589942"/>
            <a:ext cx="1097399" cy="369332"/>
          </a:xfrm>
          <a:prstGeom prst="rect">
            <a:avLst/>
          </a:prstGeom>
          <a:noFill/>
        </p:spPr>
        <p:txBody>
          <a:bodyPr wrap="square" rtlCol="0">
            <a:spAutoFit/>
          </a:bodyPr>
          <a:lstStyle/>
          <a:p>
            <a:r>
              <a:rPr lang="en-US" dirty="0" smtClean="0"/>
              <a:t>Ranacapa</a:t>
            </a:r>
            <a:endParaRPr lang="en-US" dirty="0"/>
          </a:p>
        </p:txBody>
      </p:sp>
      <p:sp>
        <p:nvSpPr>
          <p:cNvPr id="40" name="TextBox 39"/>
          <p:cNvSpPr txBox="1"/>
          <p:nvPr/>
        </p:nvSpPr>
        <p:spPr>
          <a:xfrm>
            <a:off x="2527104" y="4589942"/>
            <a:ext cx="901896" cy="369332"/>
          </a:xfrm>
          <a:prstGeom prst="rect">
            <a:avLst/>
          </a:prstGeom>
          <a:noFill/>
        </p:spPr>
        <p:txBody>
          <a:bodyPr wrap="square" rtlCol="0">
            <a:spAutoFit/>
          </a:bodyPr>
          <a:lstStyle/>
          <a:p>
            <a:r>
              <a:rPr lang="en-US" dirty="0" smtClean="0"/>
              <a:t>STAMP</a:t>
            </a:r>
            <a:endParaRPr lang="en-US" dirty="0"/>
          </a:p>
        </p:txBody>
      </p:sp>
      <p:sp>
        <p:nvSpPr>
          <p:cNvPr id="45" name="TextBox 44"/>
          <p:cNvSpPr txBox="1"/>
          <p:nvPr/>
        </p:nvSpPr>
        <p:spPr>
          <a:xfrm>
            <a:off x="7057048" y="4590945"/>
            <a:ext cx="583120" cy="369332"/>
          </a:xfrm>
          <a:prstGeom prst="rect">
            <a:avLst/>
          </a:prstGeom>
          <a:noFill/>
        </p:spPr>
        <p:txBody>
          <a:bodyPr wrap="square" rtlCol="0">
            <a:spAutoFit/>
          </a:bodyPr>
          <a:lstStyle/>
          <a:p>
            <a:r>
              <a:rPr lang="en-US" dirty="0" smtClean="0"/>
              <a:t>...</a:t>
            </a:r>
            <a:endParaRPr lang="en-US" dirty="0"/>
          </a:p>
        </p:txBody>
      </p:sp>
      <p:cxnSp>
        <p:nvCxnSpPr>
          <p:cNvPr id="46" name="Straight Connector 45"/>
          <p:cNvCxnSpPr>
            <a:stCxn id="11" idx="4"/>
            <a:endCxn id="22" idx="0"/>
          </p:cNvCxnSpPr>
          <p:nvPr/>
        </p:nvCxnSpPr>
        <p:spPr>
          <a:xfrm flipH="1">
            <a:off x="5867642" y="1827767"/>
            <a:ext cx="979703"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10" idx="4"/>
            <a:endCxn id="23" idx="0"/>
          </p:cNvCxnSpPr>
          <p:nvPr/>
        </p:nvCxnSpPr>
        <p:spPr>
          <a:xfrm flipH="1">
            <a:off x="4387126" y="1827767"/>
            <a:ext cx="830001"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 idx="4"/>
            <a:endCxn id="22" idx="0"/>
          </p:cNvCxnSpPr>
          <p:nvPr/>
        </p:nvCxnSpPr>
        <p:spPr>
          <a:xfrm>
            <a:off x="1876589" y="1827767"/>
            <a:ext cx="3991053"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11" idx="4"/>
            <a:endCxn id="24" idx="0"/>
          </p:cNvCxnSpPr>
          <p:nvPr/>
        </p:nvCxnSpPr>
        <p:spPr>
          <a:xfrm flipH="1">
            <a:off x="2915207" y="1827767"/>
            <a:ext cx="3932138"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9" idx="4"/>
            <a:endCxn id="18" idx="0"/>
          </p:cNvCxnSpPr>
          <p:nvPr/>
        </p:nvCxnSpPr>
        <p:spPr>
          <a:xfrm flipH="1">
            <a:off x="1411935" y="1827767"/>
            <a:ext cx="2153787"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9" idx="4"/>
            <a:endCxn id="24" idx="0"/>
          </p:cNvCxnSpPr>
          <p:nvPr/>
        </p:nvCxnSpPr>
        <p:spPr>
          <a:xfrm flipH="1">
            <a:off x="2915207" y="1827767"/>
            <a:ext cx="650515"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10" idx="4"/>
            <a:endCxn id="21" idx="0"/>
          </p:cNvCxnSpPr>
          <p:nvPr/>
        </p:nvCxnSpPr>
        <p:spPr>
          <a:xfrm>
            <a:off x="5217127" y="1827767"/>
            <a:ext cx="2131481"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9" idx="4"/>
            <a:endCxn id="22" idx="0"/>
          </p:cNvCxnSpPr>
          <p:nvPr/>
        </p:nvCxnSpPr>
        <p:spPr>
          <a:xfrm>
            <a:off x="3565722" y="1827767"/>
            <a:ext cx="2301920"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4" idx="4"/>
            <a:endCxn id="21" idx="0"/>
          </p:cNvCxnSpPr>
          <p:nvPr/>
        </p:nvCxnSpPr>
        <p:spPr>
          <a:xfrm>
            <a:off x="1876589" y="1827767"/>
            <a:ext cx="5472019"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11" idx="4"/>
            <a:endCxn id="18" idx="0"/>
          </p:cNvCxnSpPr>
          <p:nvPr/>
        </p:nvCxnSpPr>
        <p:spPr>
          <a:xfrm flipH="1">
            <a:off x="1411935" y="1827767"/>
            <a:ext cx="5435410"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 idx="4"/>
            <a:endCxn id="23" idx="0"/>
          </p:cNvCxnSpPr>
          <p:nvPr/>
        </p:nvCxnSpPr>
        <p:spPr>
          <a:xfrm flipH="1">
            <a:off x="4387126" y="1827767"/>
            <a:ext cx="2460219"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10" idx="4"/>
            <a:endCxn id="24" idx="0"/>
          </p:cNvCxnSpPr>
          <p:nvPr/>
        </p:nvCxnSpPr>
        <p:spPr>
          <a:xfrm flipH="1">
            <a:off x="2915207" y="1827767"/>
            <a:ext cx="2301920"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10" idx="4"/>
            <a:endCxn id="18" idx="0"/>
          </p:cNvCxnSpPr>
          <p:nvPr/>
        </p:nvCxnSpPr>
        <p:spPr>
          <a:xfrm flipH="1">
            <a:off x="1411935" y="1827767"/>
            <a:ext cx="3805192"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9" idx="4"/>
            <a:endCxn id="21" idx="0"/>
          </p:cNvCxnSpPr>
          <p:nvPr/>
        </p:nvCxnSpPr>
        <p:spPr>
          <a:xfrm>
            <a:off x="3565722" y="1827767"/>
            <a:ext cx="3782886" cy="260943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3994169" y="4589942"/>
            <a:ext cx="785913" cy="369332"/>
          </a:xfrm>
          <a:prstGeom prst="rect">
            <a:avLst/>
          </a:prstGeom>
          <a:noFill/>
        </p:spPr>
        <p:txBody>
          <a:bodyPr wrap="square" rtlCol="0">
            <a:spAutoFit/>
          </a:bodyPr>
          <a:lstStyle/>
          <a:p>
            <a:r>
              <a:rPr lang="en-US" dirty="0" smtClean="0"/>
              <a:t>QIIME</a:t>
            </a:r>
            <a:endParaRPr lang="en-US" dirty="0"/>
          </a:p>
        </p:txBody>
      </p:sp>
      <p:sp>
        <p:nvSpPr>
          <p:cNvPr id="96" name="TextBox 95"/>
          <p:cNvSpPr txBox="1"/>
          <p:nvPr/>
        </p:nvSpPr>
        <p:spPr>
          <a:xfrm>
            <a:off x="5310909" y="4590945"/>
            <a:ext cx="1207247" cy="369332"/>
          </a:xfrm>
          <a:prstGeom prst="rect">
            <a:avLst/>
          </a:prstGeom>
          <a:noFill/>
        </p:spPr>
        <p:txBody>
          <a:bodyPr wrap="square" rtlCol="0">
            <a:spAutoFit/>
          </a:bodyPr>
          <a:lstStyle/>
          <a:p>
            <a:r>
              <a:rPr lang="en-US" dirty="0" smtClean="0"/>
              <a:t>Cytoscape</a:t>
            </a:r>
            <a:endParaRPr lang="en-US" dirty="0"/>
          </a:p>
        </p:txBody>
      </p:sp>
    </p:spTree>
    <p:extLst>
      <p:ext uri="{BB962C8B-B14F-4D97-AF65-F5344CB8AC3E}">
        <p14:creationId xmlns:p14="http://schemas.microsoft.com/office/powerpoint/2010/main" val="177250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54727" y="346364"/>
            <a:ext cx="4953000" cy="266949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a:stretch>
            <a:fillRect/>
          </a:stretch>
        </p:blipFill>
        <p:spPr>
          <a:xfrm>
            <a:off x="2389909" y="650290"/>
            <a:ext cx="3913909" cy="2268421"/>
          </a:xfrm>
          <a:prstGeom prst="rect">
            <a:avLst/>
          </a:prstGeom>
        </p:spPr>
      </p:pic>
      <p:pic>
        <p:nvPicPr>
          <p:cNvPr id="6" name="Picture 5"/>
          <p:cNvPicPr>
            <a:picLocks noChangeAspect="1"/>
          </p:cNvPicPr>
          <p:nvPr/>
        </p:nvPicPr>
        <p:blipFill>
          <a:blip r:embed="rId3"/>
          <a:stretch>
            <a:fillRect/>
          </a:stretch>
        </p:blipFill>
        <p:spPr>
          <a:xfrm>
            <a:off x="2389909" y="3237912"/>
            <a:ext cx="3913909" cy="2253463"/>
          </a:xfrm>
          <a:prstGeom prst="rect">
            <a:avLst/>
          </a:prstGeom>
        </p:spPr>
      </p:pic>
      <p:sp>
        <p:nvSpPr>
          <p:cNvPr id="8" name="Rectangle 7"/>
          <p:cNvSpPr/>
          <p:nvPr/>
        </p:nvSpPr>
        <p:spPr>
          <a:xfrm>
            <a:off x="1454727" y="3015856"/>
            <a:ext cx="4953000" cy="266949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1454727" y="346364"/>
            <a:ext cx="365992" cy="400110"/>
          </a:xfrm>
          <a:prstGeom prst="rect">
            <a:avLst/>
          </a:prstGeom>
          <a:noFill/>
        </p:spPr>
        <p:txBody>
          <a:bodyPr wrap="square" rtlCol="0">
            <a:spAutoFit/>
          </a:bodyPr>
          <a:lstStyle/>
          <a:p>
            <a:r>
              <a:rPr lang="en-US" sz="2000" b="1" dirty="0" smtClean="0"/>
              <a:t>A</a:t>
            </a:r>
            <a:endParaRPr lang="en-US" sz="2000" b="1" dirty="0"/>
          </a:p>
        </p:txBody>
      </p:sp>
      <p:sp>
        <p:nvSpPr>
          <p:cNvPr id="10" name="TextBox 9"/>
          <p:cNvSpPr txBox="1"/>
          <p:nvPr/>
        </p:nvSpPr>
        <p:spPr>
          <a:xfrm>
            <a:off x="1454727" y="3015856"/>
            <a:ext cx="365992" cy="400110"/>
          </a:xfrm>
          <a:prstGeom prst="rect">
            <a:avLst/>
          </a:prstGeom>
          <a:noFill/>
        </p:spPr>
        <p:txBody>
          <a:bodyPr wrap="square" rtlCol="0">
            <a:spAutoFit/>
          </a:bodyPr>
          <a:lstStyle/>
          <a:p>
            <a:r>
              <a:rPr lang="en-US" sz="2000" b="1" dirty="0"/>
              <a:t>B</a:t>
            </a:r>
          </a:p>
        </p:txBody>
      </p:sp>
      <p:sp>
        <p:nvSpPr>
          <p:cNvPr id="11" name="TextBox 10"/>
          <p:cNvSpPr txBox="1"/>
          <p:nvPr/>
        </p:nvSpPr>
        <p:spPr>
          <a:xfrm>
            <a:off x="1454727" y="746474"/>
            <a:ext cx="1200727" cy="738664"/>
          </a:xfrm>
          <a:prstGeom prst="rect">
            <a:avLst/>
          </a:prstGeom>
          <a:noFill/>
        </p:spPr>
        <p:txBody>
          <a:bodyPr wrap="square" rtlCol="0">
            <a:spAutoFit/>
          </a:bodyPr>
          <a:lstStyle/>
          <a:p>
            <a:r>
              <a:rPr lang="en-US" sz="1400" dirty="0" smtClean="0"/>
              <a:t>Taxonomic or Functional Platforms</a:t>
            </a:r>
            <a:endParaRPr lang="en-US" sz="1400" dirty="0"/>
          </a:p>
        </p:txBody>
      </p:sp>
      <p:sp>
        <p:nvSpPr>
          <p:cNvPr id="12" name="TextBox 11"/>
          <p:cNvSpPr txBox="1"/>
          <p:nvPr/>
        </p:nvSpPr>
        <p:spPr>
          <a:xfrm>
            <a:off x="1454727" y="2064593"/>
            <a:ext cx="1200727" cy="738664"/>
          </a:xfrm>
          <a:prstGeom prst="rect">
            <a:avLst/>
          </a:prstGeom>
          <a:noFill/>
        </p:spPr>
        <p:txBody>
          <a:bodyPr wrap="square" rtlCol="0">
            <a:spAutoFit/>
          </a:bodyPr>
          <a:lstStyle/>
          <a:p>
            <a:r>
              <a:rPr lang="en-US" sz="1400" dirty="0" smtClean="0"/>
              <a:t>Analysis or Visualization Platforms</a:t>
            </a:r>
            <a:endParaRPr lang="en-US" sz="1400" dirty="0"/>
          </a:p>
        </p:txBody>
      </p:sp>
      <p:cxnSp>
        <p:nvCxnSpPr>
          <p:cNvPr id="14" name="Straight Connector 13"/>
          <p:cNvCxnSpPr>
            <a:stCxn id="5" idx="1"/>
            <a:endCxn id="5" idx="3"/>
          </p:cNvCxnSpPr>
          <p:nvPr/>
        </p:nvCxnSpPr>
        <p:spPr>
          <a:xfrm>
            <a:off x="2389909" y="1784501"/>
            <a:ext cx="3913909"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389909" y="4412673"/>
            <a:ext cx="1604818" cy="0"/>
          </a:xfrm>
          <a:prstGeom prst="line">
            <a:avLst/>
          </a:prstGeom>
          <a:ln w="12700" cmpd="sng"/>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54727" y="3415966"/>
            <a:ext cx="1200727" cy="738664"/>
          </a:xfrm>
          <a:prstGeom prst="rect">
            <a:avLst/>
          </a:prstGeom>
          <a:noFill/>
        </p:spPr>
        <p:txBody>
          <a:bodyPr wrap="square" rtlCol="0">
            <a:spAutoFit/>
          </a:bodyPr>
          <a:lstStyle/>
          <a:p>
            <a:r>
              <a:rPr lang="en-US" sz="1400" dirty="0" smtClean="0"/>
              <a:t>Taxonomic or Functional Platforms</a:t>
            </a:r>
            <a:endParaRPr lang="en-US" sz="1400" dirty="0"/>
          </a:p>
        </p:txBody>
      </p:sp>
      <p:sp>
        <p:nvSpPr>
          <p:cNvPr id="18" name="TextBox 17"/>
          <p:cNvSpPr txBox="1"/>
          <p:nvPr/>
        </p:nvSpPr>
        <p:spPr>
          <a:xfrm>
            <a:off x="1454727" y="4790043"/>
            <a:ext cx="1200727" cy="738664"/>
          </a:xfrm>
          <a:prstGeom prst="rect">
            <a:avLst/>
          </a:prstGeom>
          <a:noFill/>
        </p:spPr>
        <p:txBody>
          <a:bodyPr wrap="square" rtlCol="0">
            <a:spAutoFit/>
          </a:bodyPr>
          <a:lstStyle/>
          <a:p>
            <a:r>
              <a:rPr lang="en-US" sz="1400" dirty="0" smtClean="0"/>
              <a:t>Analysis or Visualization Platforms</a:t>
            </a:r>
            <a:endParaRPr lang="en-US" sz="1400" dirty="0"/>
          </a:p>
        </p:txBody>
      </p:sp>
      <p:sp>
        <p:nvSpPr>
          <p:cNvPr id="21" name="TextBox 20"/>
          <p:cNvSpPr txBox="1"/>
          <p:nvPr/>
        </p:nvSpPr>
        <p:spPr>
          <a:xfrm>
            <a:off x="1454727" y="4179969"/>
            <a:ext cx="1200727" cy="369332"/>
          </a:xfrm>
          <a:prstGeom prst="rect">
            <a:avLst/>
          </a:prstGeom>
          <a:noFill/>
        </p:spPr>
        <p:txBody>
          <a:bodyPr wrap="square" rtlCol="0">
            <a:spAutoFit/>
          </a:bodyPr>
          <a:lstStyle/>
          <a:p>
            <a:r>
              <a:rPr lang="en-US" b="1" dirty="0" smtClean="0"/>
              <a:t>Solution</a:t>
            </a:r>
            <a:endParaRPr lang="en-US" b="1" dirty="0"/>
          </a:p>
        </p:txBody>
      </p:sp>
      <p:sp>
        <p:nvSpPr>
          <p:cNvPr id="22" name="TextBox 21"/>
          <p:cNvSpPr txBox="1"/>
          <p:nvPr/>
        </p:nvSpPr>
        <p:spPr>
          <a:xfrm>
            <a:off x="1454727" y="1546693"/>
            <a:ext cx="1200727" cy="369332"/>
          </a:xfrm>
          <a:prstGeom prst="rect">
            <a:avLst/>
          </a:prstGeom>
          <a:noFill/>
        </p:spPr>
        <p:txBody>
          <a:bodyPr wrap="square" rtlCol="0">
            <a:spAutoFit/>
          </a:bodyPr>
          <a:lstStyle/>
          <a:p>
            <a:r>
              <a:rPr lang="en-US" b="1" dirty="0" smtClean="0"/>
              <a:t>Problem</a:t>
            </a:r>
            <a:endParaRPr lang="en-US" b="1" dirty="0"/>
          </a:p>
        </p:txBody>
      </p:sp>
    </p:spTree>
    <p:extLst>
      <p:ext uri="{BB962C8B-B14F-4D97-AF65-F5344CB8AC3E}">
        <p14:creationId xmlns:p14="http://schemas.microsoft.com/office/powerpoint/2010/main" val="330945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226074" y="1130737"/>
            <a:ext cx="1301030" cy="6970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411935" y="1285633"/>
            <a:ext cx="975773" cy="369332"/>
          </a:xfrm>
          <a:prstGeom prst="rect">
            <a:avLst/>
          </a:prstGeom>
          <a:noFill/>
        </p:spPr>
        <p:txBody>
          <a:bodyPr wrap="square" rtlCol="0">
            <a:spAutoFit/>
          </a:bodyPr>
          <a:lstStyle/>
          <a:p>
            <a:r>
              <a:rPr lang="en-US" dirty="0" smtClean="0"/>
              <a:t>MrDNA</a:t>
            </a:r>
            <a:endParaRPr lang="en-US" dirty="0"/>
          </a:p>
        </p:txBody>
      </p:sp>
      <p:sp>
        <p:nvSpPr>
          <p:cNvPr id="7" name="Oval 6"/>
          <p:cNvSpPr/>
          <p:nvPr/>
        </p:nvSpPr>
        <p:spPr>
          <a:xfrm>
            <a:off x="2915207" y="1130737"/>
            <a:ext cx="1301030" cy="6970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4566612" y="1130737"/>
            <a:ext cx="1301030" cy="6970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6196830" y="1130737"/>
            <a:ext cx="1301030" cy="6970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3076790" y="1280362"/>
            <a:ext cx="975773" cy="369332"/>
          </a:xfrm>
          <a:prstGeom prst="rect">
            <a:avLst/>
          </a:prstGeom>
          <a:noFill/>
        </p:spPr>
        <p:txBody>
          <a:bodyPr wrap="square" rtlCol="0">
            <a:spAutoFit/>
          </a:bodyPr>
          <a:lstStyle/>
          <a:p>
            <a:r>
              <a:rPr lang="en-US" dirty="0" smtClean="0"/>
              <a:t>Anacapa</a:t>
            </a:r>
            <a:endParaRPr lang="en-US" dirty="0"/>
          </a:p>
        </p:txBody>
      </p:sp>
      <p:sp>
        <p:nvSpPr>
          <p:cNvPr id="11" name="TextBox 10"/>
          <p:cNvSpPr txBox="1"/>
          <p:nvPr/>
        </p:nvSpPr>
        <p:spPr>
          <a:xfrm>
            <a:off x="4831700" y="1280362"/>
            <a:ext cx="779392" cy="369332"/>
          </a:xfrm>
          <a:prstGeom prst="rect">
            <a:avLst/>
          </a:prstGeom>
          <a:noFill/>
        </p:spPr>
        <p:txBody>
          <a:bodyPr wrap="square" rtlCol="0">
            <a:spAutoFit/>
          </a:bodyPr>
          <a:lstStyle/>
          <a:p>
            <a:r>
              <a:rPr lang="en-US" dirty="0" smtClean="0"/>
              <a:t>QIIME</a:t>
            </a:r>
            <a:endParaRPr lang="en-US" dirty="0"/>
          </a:p>
        </p:txBody>
      </p:sp>
      <p:sp>
        <p:nvSpPr>
          <p:cNvPr id="12" name="TextBox 11"/>
          <p:cNvSpPr txBox="1"/>
          <p:nvPr/>
        </p:nvSpPr>
        <p:spPr>
          <a:xfrm>
            <a:off x="6563517" y="1280362"/>
            <a:ext cx="583120" cy="369332"/>
          </a:xfrm>
          <a:prstGeom prst="rect">
            <a:avLst/>
          </a:prstGeom>
          <a:noFill/>
        </p:spPr>
        <p:txBody>
          <a:bodyPr wrap="square" rtlCol="0">
            <a:spAutoFit/>
          </a:bodyPr>
          <a:lstStyle/>
          <a:p>
            <a:r>
              <a:rPr lang="en-US" dirty="0" smtClean="0"/>
              <a:t>...</a:t>
            </a:r>
            <a:endParaRPr lang="en-US" dirty="0"/>
          </a:p>
        </p:txBody>
      </p:sp>
      <p:sp>
        <p:nvSpPr>
          <p:cNvPr id="13" name="Oval 12"/>
          <p:cNvSpPr/>
          <p:nvPr/>
        </p:nvSpPr>
        <p:spPr>
          <a:xfrm>
            <a:off x="761420"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6698093"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5217127"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736611"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2264692" y="4437198"/>
            <a:ext cx="1301030" cy="697030"/>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p:nvSpPr>
        <p:spPr>
          <a:xfrm>
            <a:off x="876874" y="4589942"/>
            <a:ext cx="1097399" cy="369332"/>
          </a:xfrm>
          <a:prstGeom prst="rect">
            <a:avLst/>
          </a:prstGeom>
          <a:noFill/>
        </p:spPr>
        <p:txBody>
          <a:bodyPr wrap="square" rtlCol="0">
            <a:spAutoFit/>
          </a:bodyPr>
          <a:lstStyle/>
          <a:p>
            <a:r>
              <a:rPr lang="en-US" dirty="0" smtClean="0"/>
              <a:t>Ranacapa</a:t>
            </a:r>
            <a:endParaRPr lang="en-US" dirty="0"/>
          </a:p>
        </p:txBody>
      </p:sp>
      <p:sp>
        <p:nvSpPr>
          <p:cNvPr id="24" name="TextBox 23"/>
          <p:cNvSpPr txBox="1"/>
          <p:nvPr/>
        </p:nvSpPr>
        <p:spPr>
          <a:xfrm>
            <a:off x="2527104" y="4589942"/>
            <a:ext cx="901896" cy="369332"/>
          </a:xfrm>
          <a:prstGeom prst="rect">
            <a:avLst/>
          </a:prstGeom>
          <a:noFill/>
        </p:spPr>
        <p:txBody>
          <a:bodyPr wrap="square" rtlCol="0">
            <a:spAutoFit/>
          </a:bodyPr>
          <a:lstStyle/>
          <a:p>
            <a:r>
              <a:rPr lang="en-US" dirty="0" smtClean="0"/>
              <a:t>STAMP</a:t>
            </a:r>
            <a:endParaRPr lang="en-US" dirty="0"/>
          </a:p>
        </p:txBody>
      </p:sp>
      <p:sp>
        <p:nvSpPr>
          <p:cNvPr id="25" name="TextBox 24"/>
          <p:cNvSpPr txBox="1"/>
          <p:nvPr/>
        </p:nvSpPr>
        <p:spPr>
          <a:xfrm>
            <a:off x="7057048" y="4590945"/>
            <a:ext cx="583120" cy="369332"/>
          </a:xfrm>
          <a:prstGeom prst="rect">
            <a:avLst/>
          </a:prstGeom>
          <a:noFill/>
        </p:spPr>
        <p:txBody>
          <a:bodyPr wrap="square" rtlCol="0">
            <a:spAutoFit/>
          </a:bodyPr>
          <a:lstStyle/>
          <a:p>
            <a:r>
              <a:rPr lang="en-US" dirty="0" smtClean="0"/>
              <a:t>...</a:t>
            </a:r>
            <a:endParaRPr lang="en-US" dirty="0"/>
          </a:p>
        </p:txBody>
      </p:sp>
      <p:sp>
        <p:nvSpPr>
          <p:cNvPr id="40" name="TextBox 39"/>
          <p:cNvSpPr txBox="1"/>
          <p:nvPr/>
        </p:nvSpPr>
        <p:spPr>
          <a:xfrm>
            <a:off x="3994169" y="4589942"/>
            <a:ext cx="785913" cy="369332"/>
          </a:xfrm>
          <a:prstGeom prst="rect">
            <a:avLst/>
          </a:prstGeom>
          <a:noFill/>
        </p:spPr>
        <p:txBody>
          <a:bodyPr wrap="square" rtlCol="0">
            <a:spAutoFit/>
          </a:bodyPr>
          <a:lstStyle/>
          <a:p>
            <a:r>
              <a:rPr lang="en-US" dirty="0" smtClean="0"/>
              <a:t>QIIME</a:t>
            </a:r>
            <a:endParaRPr lang="en-US" dirty="0"/>
          </a:p>
        </p:txBody>
      </p:sp>
      <p:sp>
        <p:nvSpPr>
          <p:cNvPr id="41" name="TextBox 40"/>
          <p:cNvSpPr txBox="1"/>
          <p:nvPr/>
        </p:nvSpPr>
        <p:spPr>
          <a:xfrm>
            <a:off x="5310909" y="4590945"/>
            <a:ext cx="1207247" cy="369332"/>
          </a:xfrm>
          <a:prstGeom prst="rect">
            <a:avLst/>
          </a:prstGeom>
          <a:noFill/>
        </p:spPr>
        <p:txBody>
          <a:bodyPr wrap="square" rtlCol="0">
            <a:spAutoFit/>
          </a:bodyPr>
          <a:lstStyle/>
          <a:p>
            <a:r>
              <a:rPr lang="en-US" dirty="0" smtClean="0"/>
              <a:t>Cytoscape</a:t>
            </a:r>
            <a:endParaRPr lang="en-US" dirty="0"/>
          </a:p>
        </p:txBody>
      </p:sp>
      <p:sp>
        <p:nvSpPr>
          <p:cNvPr id="42" name="Oval 41"/>
          <p:cNvSpPr/>
          <p:nvPr/>
        </p:nvSpPr>
        <p:spPr>
          <a:xfrm>
            <a:off x="3736611" y="2760955"/>
            <a:ext cx="1301030" cy="697030"/>
          </a:xfrm>
          <a:prstGeom prst="ellipse">
            <a:avLst/>
          </a:prstGeom>
          <a:solidFill>
            <a:srgbClr val="5EC02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p:cNvSpPr txBox="1"/>
          <p:nvPr/>
        </p:nvSpPr>
        <p:spPr>
          <a:xfrm>
            <a:off x="3860572" y="2853826"/>
            <a:ext cx="1006533" cy="461665"/>
          </a:xfrm>
          <a:prstGeom prst="rect">
            <a:avLst/>
          </a:prstGeom>
          <a:noFill/>
        </p:spPr>
        <p:txBody>
          <a:bodyPr wrap="square" rtlCol="0">
            <a:spAutoFit/>
          </a:bodyPr>
          <a:lstStyle/>
          <a:p>
            <a:r>
              <a:rPr lang="en-US" sz="2400" b="1" dirty="0" smtClean="0"/>
              <a:t>PUMA</a:t>
            </a:r>
            <a:endParaRPr lang="en-US" sz="2400" b="1" dirty="0"/>
          </a:p>
        </p:txBody>
      </p:sp>
      <p:sp>
        <p:nvSpPr>
          <p:cNvPr id="46" name="Oval 45"/>
          <p:cNvSpPr/>
          <p:nvPr/>
        </p:nvSpPr>
        <p:spPr>
          <a:xfrm>
            <a:off x="6196829" y="2760955"/>
            <a:ext cx="1802293" cy="69703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7" name="Straight Connector 46"/>
          <p:cNvCxnSpPr>
            <a:stCxn id="7" idx="4"/>
            <a:endCxn id="42" idx="0"/>
          </p:cNvCxnSpPr>
          <p:nvPr/>
        </p:nvCxnSpPr>
        <p:spPr>
          <a:xfrm>
            <a:off x="3565722" y="1827767"/>
            <a:ext cx="821404" cy="9331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4" idx="4"/>
            <a:endCxn id="42" idx="0"/>
          </p:cNvCxnSpPr>
          <p:nvPr/>
        </p:nvCxnSpPr>
        <p:spPr>
          <a:xfrm>
            <a:off x="1876589" y="1827767"/>
            <a:ext cx="2510537" cy="9331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8" idx="4"/>
            <a:endCxn id="42" idx="0"/>
          </p:cNvCxnSpPr>
          <p:nvPr/>
        </p:nvCxnSpPr>
        <p:spPr>
          <a:xfrm flipH="1">
            <a:off x="4387126" y="1827767"/>
            <a:ext cx="830001" cy="9331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9" idx="4"/>
            <a:endCxn id="42" idx="0"/>
          </p:cNvCxnSpPr>
          <p:nvPr/>
        </p:nvCxnSpPr>
        <p:spPr>
          <a:xfrm flipH="1">
            <a:off x="4387126" y="1827767"/>
            <a:ext cx="2460219" cy="9331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2" idx="4"/>
          </p:cNvCxnSpPr>
          <p:nvPr/>
        </p:nvCxnSpPr>
        <p:spPr>
          <a:xfrm flipH="1">
            <a:off x="1411935" y="3457985"/>
            <a:ext cx="2975191" cy="979213"/>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2" idx="4"/>
            <a:endCxn id="17" idx="0"/>
          </p:cNvCxnSpPr>
          <p:nvPr/>
        </p:nvCxnSpPr>
        <p:spPr>
          <a:xfrm flipH="1">
            <a:off x="2915207" y="3457985"/>
            <a:ext cx="1471919" cy="979213"/>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42" idx="4"/>
            <a:endCxn id="16" idx="0"/>
          </p:cNvCxnSpPr>
          <p:nvPr/>
        </p:nvCxnSpPr>
        <p:spPr>
          <a:xfrm>
            <a:off x="4387126" y="3457985"/>
            <a:ext cx="0" cy="979213"/>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42" idx="4"/>
            <a:endCxn id="15" idx="0"/>
          </p:cNvCxnSpPr>
          <p:nvPr/>
        </p:nvCxnSpPr>
        <p:spPr>
          <a:xfrm>
            <a:off x="4387126" y="3457985"/>
            <a:ext cx="1480516" cy="979213"/>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42" idx="4"/>
            <a:endCxn id="14" idx="0"/>
          </p:cNvCxnSpPr>
          <p:nvPr/>
        </p:nvCxnSpPr>
        <p:spPr>
          <a:xfrm>
            <a:off x="4387126" y="3457985"/>
            <a:ext cx="2961482" cy="979213"/>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42" idx="7"/>
            <a:endCxn id="46" idx="1"/>
          </p:cNvCxnSpPr>
          <p:nvPr/>
        </p:nvCxnSpPr>
        <p:spPr>
          <a:xfrm>
            <a:off x="4847110" y="2863033"/>
            <a:ext cx="1613659" cy="0"/>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46" idx="3"/>
            <a:endCxn id="42" idx="5"/>
          </p:cNvCxnSpPr>
          <p:nvPr/>
        </p:nvCxnSpPr>
        <p:spPr>
          <a:xfrm flipH="1">
            <a:off x="4847110" y="3355907"/>
            <a:ext cx="1613659" cy="0"/>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563517" y="2760955"/>
            <a:ext cx="1304157" cy="646331"/>
          </a:xfrm>
          <a:prstGeom prst="rect">
            <a:avLst/>
          </a:prstGeom>
          <a:noFill/>
        </p:spPr>
        <p:txBody>
          <a:bodyPr wrap="square" rtlCol="0">
            <a:spAutoFit/>
          </a:bodyPr>
          <a:lstStyle/>
          <a:p>
            <a:r>
              <a:rPr lang="en-US" dirty="0" smtClean="0"/>
              <a:t>Functional Inference</a:t>
            </a:r>
            <a:endParaRPr lang="en-US" dirty="0"/>
          </a:p>
        </p:txBody>
      </p:sp>
    </p:spTree>
    <p:extLst>
      <p:ext uri="{BB962C8B-B14F-4D97-AF65-F5344CB8AC3E}">
        <p14:creationId xmlns:p14="http://schemas.microsoft.com/office/powerpoint/2010/main" val="2057812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437572"/>
            <a:ext cx="9144000" cy="5088096"/>
          </a:xfrm>
          <a:prstGeom prst="rect">
            <a:avLst/>
          </a:prstGeom>
        </p:spPr>
      </p:pic>
    </p:spTree>
    <p:extLst>
      <p:ext uri="{BB962C8B-B14F-4D97-AF65-F5344CB8AC3E}">
        <p14:creationId xmlns:p14="http://schemas.microsoft.com/office/powerpoint/2010/main" val="37935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004454" y="496455"/>
            <a:ext cx="7900462" cy="1489363"/>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1004454" y="3475181"/>
            <a:ext cx="7900462" cy="1489363"/>
          </a:xfrm>
          <a:prstGeom prst="round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1004454" y="1985818"/>
            <a:ext cx="7900462" cy="1489363"/>
          </a:xfrm>
          <a:prstGeom prst="roundRect">
            <a:avLst/>
          </a:prstGeom>
          <a:solidFill>
            <a:srgbClr val="FDFE9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Down Arrow 8"/>
          <p:cNvSpPr/>
          <p:nvPr/>
        </p:nvSpPr>
        <p:spPr>
          <a:xfrm>
            <a:off x="173182" y="496455"/>
            <a:ext cx="577273" cy="2812623"/>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Down Arrow 9"/>
          <p:cNvSpPr/>
          <p:nvPr/>
        </p:nvSpPr>
        <p:spPr>
          <a:xfrm>
            <a:off x="173182" y="3475181"/>
            <a:ext cx="577273" cy="1489363"/>
          </a:xfrm>
          <a:prstGeom prst="down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611909" y="912091"/>
            <a:ext cx="531091" cy="461665"/>
          </a:xfrm>
          <a:prstGeom prst="rect">
            <a:avLst/>
          </a:prstGeom>
          <a:noFill/>
        </p:spPr>
        <p:txBody>
          <a:bodyPr wrap="square" rtlCol="0">
            <a:spAutoFit/>
          </a:bodyPr>
          <a:lstStyle/>
          <a:p>
            <a:r>
              <a:rPr lang="en-US" sz="2400" dirty="0" smtClean="0"/>
              <a:t>A</a:t>
            </a:r>
            <a:endParaRPr lang="en-US" sz="2400" dirty="0"/>
          </a:p>
        </p:txBody>
      </p:sp>
      <p:sp>
        <p:nvSpPr>
          <p:cNvPr id="12" name="TextBox 11"/>
          <p:cNvSpPr txBox="1"/>
          <p:nvPr/>
        </p:nvSpPr>
        <p:spPr>
          <a:xfrm>
            <a:off x="611909" y="3985491"/>
            <a:ext cx="531091" cy="461665"/>
          </a:xfrm>
          <a:prstGeom prst="rect">
            <a:avLst/>
          </a:prstGeom>
          <a:noFill/>
        </p:spPr>
        <p:txBody>
          <a:bodyPr wrap="square" rtlCol="0">
            <a:spAutoFit/>
          </a:bodyPr>
          <a:lstStyle/>
          <a:p>
            <a:r>
              <a:rPr lang="en-US" sz="2400" dirty="0"/>
              <a:t>C</a:t>
            </a:r>
          </a:p>
        </p:txBody>
      </p:sp>
      <p:sp>
        <p:nvSpPr>
          <p:cNvPr id="13" name="TextBox 12"/>
          <p:cNvSpPr txBox="1"/>
          <p:nvPr/>
        </p:nvSpPr>
        <p:spPr>
          <a:xfrm>
            <a:off x="602673" y="2440709"/>
            <a:ext cx="531091" cy="461665"/>
          </a:xfrm>
          <a:prstGeom prst="rect">
            <a:avLst/>
          </a:prstGeom>
          <a:noFill/>
        </p:spPr>
        <p:txBody>
          <a:bodyPr wrap="square" rtlCol="0">
            <a:spAutoFit/>
          </a:bodyPr>
          <a:lstStyle/>
          <a:p>
            <a:r>
              <a:rPr lang="en-US" sz="2400" dirty="0"/>
              <a:t>B</a:t>
            </a:r>
          </a:p>
        </p:txBody>
      </p:sp>
      <p:sp>
        <p:nvSpPr>
          <p:cNvPr id="15" name="TextBox 14"/>
          <p:cNvSpPr txBox="1"/>
          <p:nvPr/>
        </p:nvSpPr>
        <p:spPr>
          <a:xfrm rot="16200000">
            <a:off x="-371444" y="1647522"/>
            <a:ext cx="1655466" cy="369332"/>
          </a:xfrm>
          <a:prstGeom prst="rect">
            <a:avLst/>
          </a:prstGeom>
          <a:noFill/>
        </p:spPr>
        <p:txBody>
          <a:bodyPr wrap="square" rtlCol="0">
            <a:spAutoFit/>
          </a:bodyPr>
          <a:lstStyle/>
          <a:p>
            <a:r>
              <a:rPr lang="en-US" dirty="0" smtClean="0"/>
              <a:t>User File Input</a:t>
            </a:r>
            <a:endParaRPr lang="en-US" dirty="0"/>
          </a:p>
        </p:txBody>
      </p:sp>
      <p:sp>
        <p:nvSpPr>
          <p:cNvPr id="16" name="TextBox 15"/>
          <p:cNvSpPr txBox="1"/>
          <p:nvPr/>
        </p:nvSpPr>
        <p:spPr>
          <a:xfrm rot="16200000">
            <a:off x="-288389" y="4019184"/>
            <a:ext cx="1489363" cy="369332"/>
          </a:xfrm>
          <a:prstGeom prst="rect">
            <a:avLst/>
          </a:prstGeom>
          <a:noFill/>
        </p:spPr>
        <p:txBody>
          <a:bodyPr wrap="square" rtlCol="0">
            <a:spAutoFit/>
          </a:bodyPr>
          <a:lstStyle/>
          <a:p>
            <a:r>
              <a:rPr lang="en-US" dirty="0" smtClean="0"/>
              <a:t>User Analysis</a:t>
            </a:r>
            <a:endParaRPr lang="en-US" dirty="0"/>
          </a:p>
        </p:txBody>
      </p:sp>
      <p:pic>
        <p:nvPicPr>
          <p:cNvPr id="19" name="Picture 18"/>
          <p:cNvPicPr>
            <a:picLocks noChangeAspect="1"/>
          </p:cNvPicPr>
          <p:nvPr/>
        </p:nvPicPr>
        <p:blipFill>
          <a:blip r:embed="rId2"/>
          <a:stretch>
            <a:fillRect/>
          </a:stretch>
        </p:blipFill>
        <p:spPr>
          <a:xfrm>
            <a:off x="5519790" y="925101"/>
            <a:ext cx="2997459" cy="966743"/>
          </a:xfrm>
          <a:prstGeom prst="rect">
            <a:avLst/>
          </a:prstGeom>
        </p:spPr>
      </p:pic>
      <p:sp>
        <p:nvSpPr>
          <p:cNvPr id="20" name="TextBox 19"/>
          <p:cNvSpPr txBox="1"/>
          <p:nvPr/>
        </p:nvSpPr>
        <p:spPr>
          <a:xfrm>
            <a:off x="6383110" y="542759"/>
            <a:ext cx="1627909" cy="369332"/>
          </a:xfrm>
          <a:prstGeom prst="rect">
            <a:avLst/>
          </a:prstGeom>
          <a:noFill/>
        </p:spPr>
        <p:txBody>
          <a:bodyPr wrap="square" rtlCol="0">
            <a:spAutoFit/>
          </a:bodyPr>
          <a:lstStyle/>
          <a:p>
            <a:r>
              <a:rPr lang="en-US" dirty="0" smtClean="0"/>
              <a:t>Metadata</a:t>
            </a:r>
            <a:endParaRPr lang="en-US" dirty="0"/>
          </a:p>
        </p:txBody>
      </p:sp>
      <p:pic>
        <p:nvPicPr>
          <p:cNvPr id="21" name="Picture 20"/>
          <p:cNvPicPr>
            <a:picLocks noChangeAspect="1"/>
          </p:cNvPicPr>
          <p:nvPr/>
        </p:nvPicPr>
        <p:blipFill>
          <a:blip r:embed="rId3"/>
          <a:stretch>
            <a:fillRect/>
          </a:stretch>
        </p:blipFill>
        <p:spPr>
          <a:xfrm>
            <a:off x="1729357" y="1091773"/>
            <a:ext cx="1626746" cy="811533"/>
          </a:xfrm>
          <a:prstGeom prst="rect">
            <a:avLst/>
          </a:prstGeom>
        </p:spPr>
      </p:pic>
      <p:pic>
        <p:nvPicPr>
          <p:cNvPr id="22" name="Picture 21"/>
          <p:cNvPicPr>
            <a:picLocks noChangeAspect="1"/>
          </p:cNvPicPr>
          <p:nvPr/>
        </p:nvPicPr>
        <p:blipFill>
          <a:blip r:embed="rId4"/>
          <a:stretch>
            <a:fillRect/>
          </a:stretch>
        </p:blipFill>
        <p:spPr>
          <a:xfrm>
            <a:off x="3077997" y="1089695"/>
            <a:ext cx="981424" cy="829728"/>
          </a:xfrm>
          <a:prstGeom prst="rect">
            <a:avLst/>
          </a:prstGeom>
        </p:spPr>
      </p:pic>
      <p:sp>
        <p:nvSpPr>
          <p:cNvPr id="25" name="Rectangle 24"/>
          <p:cNvSpPr/>
          <p:nvPr/>
        </p:nvSpPr>
        <p:spPr>
          <a:xfrm>
            <a:off x="5155377" y="2386239"/>
            <a:ext cx="3612715" cy="630942"/>
          </a:xfrm>
          <a:prstGeom prst="rect">
            <a:avLst/>
          </a:prstGeom>
          <a:solidFill>
            <a:schemeClr val="accent5">
              <a:lumMod val="40000"/>
              <a:lumOff val="60000"/>
            </a:schemeClr>
          </a:solidFill>
        </p:spPr>
        <p:txBody>
          <a:bodyPr wrap="square">
            <a:spAutoFit/>
          </a:bodyPr>
          <a:lstStyle/>
          <a:p>
            <a:r>
              <a:rPr lang="en-US" sz="500" dirty="0" smtClean="0">
                <a:latin typeface="Courier New"/>
                <a:cs typeface="Courier New"/>
              </a:rPr>
              <a:t> python PumaCLI.py -otutable examples/anacapa_skirball_S18/16S_ASV_raw_taxonomy_70.tsv \</a:t>
            </a:r>
          </a:p>
          <a:p>
            <a:r>
              <a:rPr lang="en-US" sz="500" dirty="0" smtClean="0">
                <a:latin typeface="Courier New"/>
                <a:cs typeface="Courier New"/>
              </a:rPr>
              <a:t>        -fwdseq examples/anacapa_skirball_S18/nochim_forward16S.fasta \</a:t>
            </a:r>
          </a:p>
          <a:p>
            <a:r>
              <a:rPr lang="en-US" sz="500" dirty="0" smtClean="0">
                <a:latin typeface="Courier New"/>
                <a:cs typeface="Courier New"/>
              </a:rPr>
              <a:t>        -mergeseq examples/anacapa_skirball_S18/nochim_merged16S.fasta \</a:t>
            </a:r>
          </a:p>
          <a:p>
            <a:r>
              <a:rPr lang="en-US" sz="500" dirty="0" smtClean="0">
                <a:latin typeface="Courier New"/>
                <a:cs typeface="Courier New"/>
              </a:rPr>
              <a:t>        -reverseseq examples/anacapa_skirball_S18/nochim_reverse16S.fasta \</a:t>
            </a:r>
          </a:p>
          <a:p>
            <a:r>
              <a:rPr lang="en-US" sz="500" dirty="0" smtClean="0">
                <a:latin typeface="Courier New"/>
                <a:cs typeface="Courier New"/>
              </a:rPr>
              <a:t>        -rarefactioniter 3 -rarefactiondepth 3500 \</a:t>
            </a:r>
          </a:p>
          <a:p>
            <a:r>
              <a:rPr lang="en-US" sz="500" dirty="0" smtClean="0">
                <a:latin typeface="Courier New"/>
                <a:cs typeface="Courier New"/>
              </a:rPr>
              <a:t>        -metadata examples/metadata/anacapa_skirball_metadata_3_11_18.tsv \</a:t>
            </a:r>
          </a:p>
          <a:p>
            <a:r>
              <a:rPr lang="en-US" sz="500" dirty="0" smtClean="0">
                <a:latin typeface="Courier New"/>
                <a:cs typeface="Courier New"/>
              </a:rPr>
              <a:t>        -type anacapa -unique_id demo -msa_phylo True</a:t>
            </a:r>
            <a:endParaRPr lang="en-US" sz="500" dirty="0">
              <a:latin typeface="Courier New"/>
              <a:cs typeface="Courier New"/>
            </a:endParaRPr>
          </a:p>
        </p:txBody>
      </p:sp>
      <p:sp>
        <p:nvSpPr>
          <p:cNvPr id="26" name="TextBox 25"/>
          <p:cNvSpPr txBox="1"/>
          <p:nvPr/>
        </p:nvSpPr>
        <p:spPr>
          <a:xfrm>
            <a:off x="5519790" y="2071377"/>
            <a:ext cx="2833245" cy="369332"/>
          </a:xfrm>
          <a:prstGeom prst="rect">
            <a:avLst/>
          </a:prstGeom>
          <a:noFill/>
        </p:spPr>
        <p:txBody>
          <a:bodyPr wrap="square" rtlCol="0">
            <a:spAutoFit/>
          </a:bodyPr>
          <a:lstStyle/>
          <a:p>
            <a:r>
              <a:rPr lang="en-US" dirty="0" smtClean="0"/>
              <a:t>Command Line Interface</a:t>
            </a:r>
            <a:endParaRPr lang="en-US" dirty="0"/>
          </a:p>
        </p:txBody>
      </p:sp>
      <p:pic>
        <p:nvPicPr>
          <p:cNvPr id="28" name="Picture 27"/>
          <p:cNvPicPr>
            <a:picLocks noChangeAspect="1"/>
          </p:cNvPicPr>
          <p:nvPr/>
        </p:nvPicPr>
        <p:blipFill>
          <a:blip r:embed="rId5"/>
          <a:stretch>
            <a:fillRect/>
          </a:stretch>
        </p:blipFill>
        <p:spPr>
          <a:xfrm>
            <a:off x="2004499" y="2386239"/>
            <a:ext cx="1378315" cy="1032270"/>
          </a:xfrm>
          <a:prstGeom prst="rect">
            <a:avLst/>
          </a:prstGeom>
        </p:spPr>
      </p:pic>
      <p:sp>
        <p:nvSpPr>
          <p:cNvPr id="29" name="TextBox 28"/>
          <p:cNvSpPr txBox="1"/>
          <p:nvPr/>
        </p:nvSpPr>
        <p:spPr>
          <a:xfrm>
            <a:off x="1553697" y="2071377"/>
            <a:ext cx="2748668" cy="369332"/>
          </a:xfrm>
          <a:prstGeom prst="rect">
            <a:avLst/>
          </a:prstGeom>
          <a:noFill/>
        </p:spPr>
        <p:txBody>
          <a:bodyPr wrap="square" rtlCol="0">
            <a:spAutoFit/>
          </a:bodyPr>
          <a:lstStyle/>
          <a:p>
            <a:r>
              <a:rPr lang="en-US" dirty="0" smtClean="0"/>
              <a:t>Graphical User Interface</a:t>
            </a:r>
            <a:endParaRPr lang="en-US" dirty="0"/>
          </a:p>
        </p:txBody>
      </p:sp>
      <p:sp>
        <p:nvSpPr>
          <p:cNvPr id="30" name="TextBox 29"/>
          <p:cNvSpPr txBox="1"/>
          <p:nvPr/>
        </p:nvSpPr>
        <p:spPr>
          <a:xfrm>
            <a:off x="1045782" y="484910"/>
            <a:ext cx="3503770" cy="646331"/>
          </a:xfrm>
          <a:prstGeom prst="rect">
            <a:avLst/>
          </a:prstGeom>
          <a:noFill/>
        </p:spPr>
        <p:txBody>
          <a:bodyPr wrap="square" rtlCol="0">
            <a:spAutoFit/>
          </a:bodyPr>
          <a:lstStyle/>
          <a:p>
            <a:pPr algn="ctr"/>
            <a:r>
              <a:rPr lang="en-US" dirty="0" smtClean="0"/>
              <a:t>Various Abundance/Sequence/Functional Formats</a:t>
            </a:r>
            <a:endParaRPr lang="en-US" dirty="0"/>
          </a:p>
        </p:txBody>
      </p:sp>
      <p:sp>
        <p:nvSpPr>
          <p:cNvPr id="31" name="TextBox 30"/>
          <p:cNvSpPr txBox="1"/>
          <p:nvPr/>
        </p:nvSpPr>
        <p:spPr>
          <a:xfrm>
            <a:off x="4348265" y="2647272"/>
            <a:ext cx="494375" cy="369332"/>
          </a:xfrm>
          <a:prstGeom prst="rect">
            <a:avLst/>
          </a:prstGeom>
          <a:noFill/>
        </p:spPr>
        <p:txBody>
          <a:bodyPr wrap="square" rtlCol="0">
            <a:spAutoFit/>
          </a:bodyPr>
          <a:lstStyle/>
          <a:p>
            <a:r>
              <a:rPr lang="en-US" dirty="0" smtClean="0"/>
              <a:t>OR</a:t>
            </a:r>
            <a:endParaRPr lang="en-US" dirty="0"/>
          </a:p>
        </p:txBody>
      </p:sp>
      <p:sp>
        <p:nvSpPr>
          <p:cNvPr id="32" name="TextBox 31"/>
          <p:cNvSpPr txBox="1"/>
          <p:nvPr/>
        </p:nvSpPr>
        <p:spPr>
          <a:xfrm>
            <a:off x="4416965" y="1120892"/>
            <a:ext cx="247188" cy="369332"/>
          </a:xfrm>
          <a:prstGeom prst="rect">
            <a:avLst/>
          </a:prstGeom>
          <a:noFill/>
        </p:spPr>
        <p:txBody>
          <a:bodyPr wrap="square" rtlCol="0">
            <a:spAutoFit/>
          </a:bodyPr>
          <a:lstStyle/>
          <a:p>
            <a:r>
              <a:rPr lang="en-US" dirty="0" smtClean="0"/>
              <a:t>+</a:t>
            </a:r>
            <a:endParaRPr lang="en-US" dirty="0"/>
          </a:p>
        </p:txBody>
      </p:sp>
      <p:grpSp>
        <p:nvGrpSpPr>
          <p:cNvPr id="33" name="Group 32">
            <a:extLst>
              <a:ext uri="{FF2B5EF4-FFF2-40B4-BE49-F238E27FC236}">
                <a16:creationId xmlns="" xmlns:a16="http://schemas.microsoft.com/office/drawing/2014/main" id="{A3324006-28B3-E04B-A8AF-CCA73C5B8F7E}"/>
              </a:ext>
            </a:extLst>
          </p:cNvPr>
          <p:cNvGrpSpPr/>
          <p:nvPr/>
        </p:nvGrpSpPr>
        <p:grpSpPr>
          <a:xfrm>
            <a:off x="1146438" y="3607506"/>
            <a:ext cx="2236376" cy="1232320"/>
            <a:chOff x="457200" y="25831800"/>
            <a:chExt cx="13728904" cy="8627185"/>
          </a:xfrm>
        </p:grpSpPr>
        <p:grpSp>
          <p:nvGrpSpPr>
            <p:cNvPr id="34" name="Group 33">
              <a:extLst>
                <a:ext uri="{FF2B5EF4-FFF2-40B4-BE49-F238E27FC236}">
                  <a16:creationId xmlns="" xmlns:a16="http://schemas.microsoft.com/office/drawing/2014/main" id="{0446D2F0-3984-8549-99AA-2C3E9FFA39A4}"/>
                </a:ext>
              </a:extLst>
            </p:cNvPr>
            <p:cNvGrpSpPr/>
            <p:nvPr/>
          </p:nvGrpSpPr>
          <p:grpSpPr>
            <a:xfrm>
              <a:off x="457200" y="28575000"/>
              <a:ext cx="4428079" cy="3877035"/>
              <a:chOff x="6433408" y="16093061"/>
              <a:chExt cx="7177948" cy="6484297"/>
            </a:xfrm>
          </p:grpSpPr>
          <p:pic>
            <p:nvPicPr>
              <p:cNvPr id="41" name="Shape 179">
                <a:extLst>
                  <a:ext uri="{FF2B5EF4-FFF2-40B4-BE49-F238E27FC236}">
                    <a16:creationId xmlns="" xmlns:a16="http://schemas.microsoft.com/office/drawing/2014/main" id="{7847B496-18C1-FE4C-B380-FC03307E30E3}"/>
                  </a:ext>
                </a:extLst>
              </p:cNvPr>
              <p:cNvPicPr preferRelativeResize="0"/>
              <p:nvPr/>
            </p:nvPicPr>
            <p:blipFill rotWithShape="1">
              <a:blip r:embed="rId6">
                <a:alphaModFix/>
              </a:blip>
              <a:srcRect l="8546" t="15496" r="1200" b="14223"/>
              <a:stretch/>
            </p:blipFill>
            <p:spPr>
              <a:xfrm>
                <a:off x="6433408" y="16093061"/>
                <a:ext cx="7177948" cy="5399666"/>
              </a:xfrm>
              <a:prstGeom prst="rect">
                <a:avLst/>
              </a:prstGeom>
              <a:noFill/>
              <a:ln>
                <a:noFill/>
              </a:ln>
            </p:spPr>
          </p:pic>
          <p:pic>
            <p:nvPicPr>
              <p:cNvPr id="42" name="Shape 180">
                <a:extLst>
                  <a:ext uri="{FF2B5EF4-FFF2-40B4-BE49-F238E27FC236}">
                    <a16:creationId xmlns="" xmlns:a16="http://schemas.microsoft.com/office/drawing/2014/main" id="{71970170-AFCA-8847-BA68-D2C90A4D3AD5}"/>
                  </a:ext>
                </a:extLst>
              </p:cNvPr>
              <p:cNvPicPr preferRelativeResize="0"/>
              <p:nvPr/>
            </p:nvPicPr>
            <p:blipFill rotWithShape="1">
              <a:blip r:embed="rId6">
                <a:alphaModFix/>
              </a:blip>
              <a:srcRect r="75303" b="93271"/>
              <a:stretch/>
            </p:blipFill>
            <p:spPr>
              <a:xfrm>
                <a:off x="8409740" y="21573137"/>
                <a:ext cx="3128967" cy="1004221"/>
              </a:xfrm>
              <a:prstGeom prst="rect">
                <a:avLst/>
              </a:prstGeom>
              <a:noFill/>
              <a:ln>
                <a:noFill/>
              </a:ln>
            </p:spPr>
          </p:pic>
        </p:grpSp>
        <p:sp>
          <p:nvSpPr>
            <p:cNvPr id="35" name="TextBox 34">
              <a:extLst>
                <a:ext uri="{FF2B5EF4-FFF2-40B4-BE49-F238E27FC236}">
                  <a16:creationId xmlns="" xmlns:a16="http://schemas.microsoft.com/office/drawing/2014/main" id="{65AFE2BF-9584-D748-8E99-FC2E8D9E72AE}"/>
                </a:ext>
              </a:extLst>
            </p:cNvPr>
            <p:cNvSpPr txBox="1"/>
            <p:nvPr/>
          </p:nvSpPr>
          <p:spPr>
            <a:xfrm>
              <a:off x="4024431" y="30445081"/>
              <a:ext cx="10161673" cy="4013904"/>
            </a:xfrm>
            <a:prstGeom prst="rect">
              <a:avLst/>
            </a:prstGeom>
            <a:noFill/>
          </p:spPr>
          <p:txBody>
            <a:bodyPr wrap="square" rtlCol="0">
              <a:spAutoFit/>
            </a:bodyPr>
            <a:lstStyle/>
            <a:p>
              <a:pPr algn="ctr"/>
              <a:r>
                <a:rPr lang="en-US" sz="1050" dirty="0"/>
                <a:t>Differential abundance analysis of community and inferred functional profiles in STAMP</a:t>
              </a:r>
            </a:p>
          </p:txBody>
        </p:sp>
        <p:pic>
          <p:nvPicPr>
            <p:cNvPr id="36" name="Shape 142">
              <a:extLst>
                <a:ext uri="{FF2B5EF4-FFF2-40B4-BE49-F238E27FC236}">
                  <a16:creationId xmlns="" xmlns:a16="http://schemas.microsoft.com/office/drawing/2014/main" id="{861B47AD-92CF-854C-B774-3A3C132E5861}"/>
                </a:ext>
              </a:extLst>
            </p:cNvPr>
            <p:cNvPicPr preferRelativeResize="0"/>
            <p:nvPr/>
          </p:nvPicPr>
          <p:blipFill>
            <a:blip r:embed="rId7">
              <a:alphaModFix/>
            </a:blip>
            <a:stretch>
              <a:fillRect/>
            </a:stretch>
          </p:blipFill>
          <p:spPr>
            <a:xfrm>
              <a:off x="5638802" y="26592339"/>
              <a:ext cx="8049137" cy="3737098"/>
            </a:xfrm>
            <a:prstGeom prst="rect">
              <a:avLst/>
            </a:prstGeom>
            <a:noFill/>
            <a:ln>
              <a:noFill/>
            </a:ln>
          </p:spPr>
        </p:pic>
        <p:pic>
          <p:nvPicPr>
            <p:cNvPr id="37" name="Picture 36">
              <a:extLst>
                <a:ext uri="{FF2B5EF4-FFF2-40B4-BE49-F238E27FC236}">
                  <a16:creationId xmlns="" xmlns:a16="http://schemas.microsoft.com/office/drawing/2014/main" id="{FA44FA50-A264-624C-83CC-2E5A910171B7}"/>
                </a:ext>
              </a:extLst>
            </p:cNvPr>
            <p:cNvPicPr>
              <a:picLocks noChangeAspect="1"/>
            </p:cNvPicPr>
            <p:nvPr/>
          </p:nvPicPr>
          <p:blipFill rotWithShape="1">
            <a:blip r:embed="rId8"/>
            <a:srcRect l="1633" t="15319" r="38151" b="33474"/>
            <a:stretch/>
          </p:blipFill>
          <p:spPr>
            <a:xfrm>
              <a:off x="533401" y="25831800"/>
              <a:ext cx="5029200" cy="2683015"/>
            </a:xfrm>
            <a:prstGeom prst="rect">
              <a:avLst/>
            </a:prstGeom>
          </p:spPr>
        </p:pic>
      </p:grpSp>
      <p:grpSp>
        <p:nvGrpSpPr>
          <p:cNvPr id="43" name="Group 42">
            <a:extLst>
              <a:ext uri="{FF2B5EF4-FFF2-40B4-BE49-F238E27FC236}">
                <a16:creationId xmlns="" xmlns:a16="http://schemas.microsoft.com/office/drawing/2014/main" id="{D0D44A45-70A2-C441-A3F1-E5B5284F7534}"/>
              </a:ext>
            </a:extLst>
          </p:cNvPr>
          <p:cNvGrpSpPr/>
          <p:nvPr/>
        </p:nvGrpSpPr>
        <p:grpSpPr>
          <a:xfrm>
            <a:off x="3320921" y="3566772"/>
            <a:ext cx="1521719" cy="1306293"/>
            <a:chOff x="13308528" y="27538725"/>
            <a:chExt cx="5436672" cy="5533645"/>
          </a:xfrm>
        </p:grpSpPr>
        <p:pic>
          <p:nvPicPr>
            <p:cNvPr id="44" name="Picture 4">
              <a:extLst>
                <a:ext uri="{FF2B5EF4-FFF2-40B4-BE49-F238E27FC236}">
                  <a16:creationId xmlns="" xmlns:a16="http://schemas.microsoft.com/office/drawing/2014/main" id="{DBCF00DE-B4D8-1643-BF8C-6E39E0F3CFE1}"/>
                </a:ext>
              </a:extLst>
            </p:cNvPr>
            <p:cNvPicPr>
              <a:picLocks noChangeAspect="1"/>
            </p:cNvPicPr>
            <p:nvPr/>
          </p:nvPicPr>
          <p:blipFill>
            <a:blip r:embed="rId9"/>
            <a:stretch>
              <a:fillRect/>
            </a:stretch>
          </p:blipFill>
          <p:spPr>
            <a:xfrm>
              <a:off x="14350779" y="27538725"/>
              <a:ext cx="3126174" cy="3700919"/>
            </a:xfrm>
            <a:prstGeom prst="rect">
              <a:avLst/>
            </a:prstGeom>
          </p:spPr>
        </p:pic>
        <p:sp>
          <p:nvSpPr>
            <p:cNvPr id="45" name="TextBox 44">
              <a:extLst>
                <a:ext uri="{FF2B5EF4-FFF2-40B4-BE49-F238E27FC236}">
                  <a16:creationId xmlns="" xmlns:a16="http://schemas.microsoft.com/office/drawing/2014/main" id="{87BC4C6F-4867-C84A-8F23-648584E18499}"/>
                </a:ext>
              </a:extLst>
            </p:cNvPr>
            <p:cNvSpPr txBox="1"/>
            <p:nvPr/>
          </p:nvSpPr>
          <p:spPr>
            <a:xfrm>
              <a:off x="13308528" y="31312261"/>
              <a:ext cx="5436672" cy="1760109"/>
            </a:xfrm>
            <a:prstGeom prst="rect">
              <a:avLst/>
            </a:prstGeom>
            <a:noFill/>
          </p:spPr>
          <p:txBody>
            <a:bodyPr wrap="square" rtlCol="0">
              <a:spAutoFit/>
            </a:bodyPr>
            <a:lstStyle/>
            <a:p>
              <a:pPr algn="ctr"/>
              <a:r>
                <a:rPr lang="en-US" sz="1050" dirty="0"/>
                <a:t>Community profiles with Excel Pivot tables</a:t>
              </a:r>
            </a:p>
          </p:txBody>
        </p:sp>
      </p:grpSp>
      <p:grpSp>
        <p:nvGrpSpPr>
          <p:cNvPr id="48" name="Group 47">
            <a:extLst>
              <a:ext uri="{FF2B5EF4-FFF2-40B4-BE49-F238E27FC236}">
                <a16:creationId xmlns="" xmlns:a16="http://schemas.microsoft.com/office/drawing/2014/main" id="{910EC843-7BB3-6D48-BC77-6622061A8316}"/>
              </a:ext>
            </a:extLst>
          </p:cNvPr>
          <p:cNvGrpSpPr/>
          <p:nvPr/>
        </p:nvGrpSpPr>
        <p:grpSpPr>
          <a:xfrm>
            <a:off x="4692195" y="3610021"/>
            <a:ext cx="1367880" cy="837136"/>
            <a:chOff x="22054922" y="22408835"/>
            <a:chExt cx="9852148" cy="5732567"/>
          </a:xfrm>
        </p:grpSpPr>
        <p:sp>
          <p:nvSpPr>
            <p:cNvPr id="50" name="TextBox 49">
              <a:extLst>
                <a:ext uri="{FF2B5EF4-FFF2-40B4-BE49-F238E27FC236}">
                  <a16:creationId xmlns="" xmlns:a16="http://schemas.microsoft.com/office/drawing/2014/main" id="{B0384065-3EA4-B448-9E6F-2D502645EBAB}"/>
                </a:ext>
              </a:extLst>
            </p:cNvPr>
            <p:cNvSpPr txBox="1"/>
            <p:nvPr/>
          </p:nvSpPr>
          <p:spPr>
            <a:xfrm>
              <a:off x="22385923" y="27776814"/>
              <a:ext cx="9521147" cy="364588"/>
            </a:xfrm>
            <a:prstGeom prst="rect">
              <a:avLst/>
            </a:prstGeom>
            <a:noFill/>
          </p:spPr>
          <p:txBody>
            <a:bodyPr wrap="square" rtlCol="0">
              <a:spAutoFit/>
            </a:bodyPr>
            <a:lstStyle/>
            <a:p>
              <a:pPr algn="ctr"/>
              <a:r>
                <a:rPr lang="en-US" sz="1050" dirty="0"/>
                <a:t> Data exploration in ranacapa (R based web app)</a:t>
              </a:r>
            </a:p>
          </p:txBody>
        </p:sp>
        <p:pic>
          <p:nvPicPr>
            <p:cNvPr id="51" name="Picture 50">
              <a:extLst>
                <a:ext uri="{FF2B5EF4-FFF2-40B4-BE49-F238E27FC236}">
                  <a16:creationId xmlns="" xmlns:a16="http://schemas.microsoft.com/office/drawing/2014/main" id="{DADD450E-626D-A944-AC61-CB44EBA560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54922" y="22408835"/>
              <a:ext cx="6731005" cy="5080003"/>
            </a:xfrm>
            <a:prstGeom prst="rect">
              <a:avLst/>
            </a:prstGeom>
          </p:spPr>
        </p:pic>
        <p:pic>
          <p:nvPicPr>
            <p:cNvPr id="52" name="Picture 51">
              <a:extLst>
                <a:ext uri="{FF2B5EF4-FFF2-40B4-BE49-F238E27FC236}">
                  <a16:creationId xmlns="" xmlns:a16="http://schemas.microsoft.com/office/drawing/2014/main" id="{21CDD4E6-17D3-D840-A194-13A8B16501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785927" y="22408835"/>
              <a:ext cx="2790153" cy="5079996"/>
            </a:xfrm>
            <a:prstGeom prst="rect">
              <a:avLst/>
            </a:prstGeom>
          </p:spPr>
        </p:pic>
      </p:grpSp>
      <p:grpSp>
        <p:nvGrpSpPr>
          <p:cNvPr id="53" name="Group 52">
            <a:extLst>
              <a:ext uri="{FF2B5EF4-FFF2-40B4-BE49-F238E27FC236}">
                <a16:creationId xmlns="" xmlns:a16="http://schemas.microsoft.com/office/drawing/2014/main" id="{5A37B5C4-EF69-E94D-A130-228B17BE4DA2}"/>
              </a:ext>
            </a:extLst>
          </p:cNvPr>
          <p:cNvGrpSpPr/>
          <p:nvPr/>
        </p:nvGrpSpPr>
        <p:grpSpPr>
          <a:xfrm>
            <a:off x="5867682" y="3574756"/>
            <a:ext cx="1517566" cy="1396241"/>
            <a:chOff x="17672878" y="8922920"/>
            <a:chExt cx="9252268" cy="7869031"/>
          </a:xfrm>
        </p:grpSpPr>
        <p:pic>
          <p:nvPicPr>
            <p:cNvPr id="54" name="Picture 53">
              <a:extLst>
                <a:ext uri="{FF2B5EF4-FFF2-40B4-BE49-F238E27FC236}">
                  <a16:creationId xmlns="" xmlns:a16="http://schemas.microsoft.com/office/drawing/2014/main" id="{27237874-080A-8440-B686-22759762471A}"/>
                </a:ext>
              </a:extLst>
            </p:cNvPr>
            <p:cNvPicPr>
              <a:picLocks noChangeAspect="1"/>
            </p:cNvPicPr>
            <p:nvPr/>
          </p:nvPicPr>
          <p:blipFill>
            <a:blip r:embed="rId12"/>
            <a:stretch>
              <a:fillRect/>
            </a:stretch>
          </p:blipFill>
          <p:spPr>
            <a:xfrm>
              <a:off x="19611630" y="8922920"/>
              <a:ext cx="7313516" cy="5030734"/>
            </a:xfrm>
            <a:prstGeom prst="rect">
              <a:avLst/>
            </a:prstGeom>
          </p:spPr>
        </p:pic>
        <p:sp>
          <p:nvSpPr>
            <p:cNvPr id="56" name="TextBox 55">
              <a:extLst>
                <a:ext uri="{FF2B5EF4-FFF2-40B4-BE49-F238E27FC236}">
                  <a16:creationId xmlns="" xmlns:a16="http://schemas.microsoft.com/office/drawing/2014/main" id="{698A6CEA-EAC6-5E44-8363-660288F567CE}"/>
                </a:ext>
              </a:extLst>
            </p:cNvPr>
            <p:cNvSpPr txBox="1"/>
            <p:nvPr/>
          </p:nvSpPr>
          <p:spPr>
            <a:xfrm>
              <a:off x="17672878" y="13539598"/>
              <a:ext cx="9252268" cy="3252353"/>
            </a:xfrm>
            <a:prstGeom prst="rect">
              <a:avLst/>
            </a:prstGeom>
            <a:noFill/>
          </p:spPr>
          <p:txBody>
            <a:bodyPr wrap="square" rtlCol="0">
              <a:spAutoFit/>
            </a:bodyPr>
            <a:lstStyle/>
            <a:p>
              <a:pPr algn="ctr"/>
              <a:r>
                <a:rPr lang="en-US" sz="1050" dirty="0"/>
                <a:t>OTU network visualization</a:t>
              </a:r>
            </a:p>
            <a:p>
              <a:pPr algn="ctr"/>
              <a:r>
                <a:rPr lang="en-US" sz="1050" dirty="0"/>
                <a:t>in Cytoscape</a:t>
              </a:r>
            </a:p>
          </p:txBody>
        </p:sp>
      </p:grpSp>
      <p:grpSp>
        <p:nvGrpSpPr>
          <p:cNvPr id="61" name="Group 60">
            <a:extLst>
              <a:ext uri="{FF2B5EF4-FFF2-40B4-BE49-F238E27FC236}">
                <a16:creationId xmlns="" xmlns:a16="http://schemas.microsoft.com/office/drawing/2014/main" id="{5ACA0EA4-E069-2E4B-8A69-3A718B12A18F}"/>
              </a:ext>
            </a:extLst>
          </p:cNvPr>
          <p:cNvGrpSpPr/>
          <p:nvPr/>
        </p:nvGrpSpPr>
        <p:grpSpPr>
          <a:xfrm>
            <a:off x="7337542" y="3529726"/>
            <a:ext cx="1567374" cy="1123683"/>
            <a:chOff x="33636423" y="12941677"/>
            <a:chExt cx="10348041" cy="5545608"/>
          </a:xfrm>
        </p:grpSpPr>
        <p:pic>
          <p:nvPicPr>
            <p:cNvPr id="62" name="Picture 61">
              <a:extLst>
                <a:ext uri="{FF2B5EF4-FFF2-40B4-BE49-F238E27FC236}">
                  <a16:creationId xmlns="" xmlns:a16="http://schemas.microsoft.com/office/drawing/2014/main" id="{9DB3DF28-F5C6-704F-8730-19BD8D6443AA}"/>
                </a:ext>
              </a:extLst>
            </p:cNvPr>
            <p:cNvPicPr>
              <a:picLocks noChangeAspect="1"/>
            </p:cNvPicPr>
            <p:nvPr/>
          </p:nvPicPr>
          <p:blipFill>
            <a:blip r:embed="rId13"/>
            <a:stretch>
              <a:fillRect/>
            </a:stretch>
          </p:blipFill>
          <p:spPr>
            <a:xfrm>
              <a:off x="34903617" y="12941677"/>
              <a:ext cx="7676964" cy="4129237"/>
            </a:xfrm>
            <a:prstGeom prst="rect">
              <a:avLst/>
            </a:prstGeom>
          </p:spPr>
        </p:pic>
        <p:sp>
          <p:nvSpPr>
            <p:cNvPr id="63" name="TextBox 62">
              <a:extLst>
                <a:ext uri="{FF2B5EF4-FFF2-40B4-BE49-F238E27FC236}">
                  <a16:creationId xmlns="" xmlns:a16="http://schemas.microsoft.com/office/drawing/2014/main" id="{DD77B760-5FC9-904E-A2EB-4FB8C9769B86}"/>
                </a:ext>
              </a:extLst>
            </p:cNvPr>
            <p:cNvSpPr txBox="1"/>
            <p:nvPr/>
          </p:nvSpPr>
          <p:spPr>
            <a:xfrm>
              <a:off x="33636423" y="17256496"/>
              <a:ext cx="10348041" cy="1230789"/>
            </a:xfrm>
            <a:prstGeom prst="rect">
              <a:avLst/>
            </a:prstGeom>
            <a:noFill/>
          </p:spPr>
          <p:txBody>
            <a:bodyPr wrap="square" rtlCol="0">
              <a:spAutoFit/>
            </a:bodyPr>
            <a:lstStyle/>
            <a:p>
              <a:pPr algn="ctr"/>
              <a:r>
                <a:rPr lang="en-US" sz="1050" dirty="0"/>
                <a:t>PCoA Phylogenetic Beta Diversity visualization in QIIME 2 (Emperor) </a:t>
              </a:r>
            </a:p>
          </p:txBody>
        </p:sp>
      </p:grpSp>
    </p:spTree>
    <p:extLst>
      <p:ext uri="{BB962C8B-B14F-4D97-AF65-F5344CB8AC3E}">
        <p14:creationId xmlns:p14="http://schemas.microsoft.com/office/powerpoint/2010/main" val="44810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lh3.googleusercontent.com/_x9j8mnai3X6OyD4-aq-kdMzdDzwCNTnJbvjfyqGm6766BtfuWTDsyo9iAwYT4g87jn2-iCzjOm29jsgPpusBlTjh06ffxDlMuvZyWZ8O1pv8nzr81L8d2sLpgehgpkfubswSGM6"/>
          <p:cNvPicPr/>
          <p:nvPr/>
        </p:nvPicPr>
        <p:blipFill>
          <a:blip r:embed="rId2">
            <a:extLst>
              <a:ext uri="{28A0092B-C50C-407E-A947-70E740481C1C}">
                <a14:useLocalDpi xmlns:a14="http://schemas.microsoft.com/office/drawing/2010/main" val="0"/>
              </a:ext>
            </a:extLst>
          </a:blip>
          <a:srcRect/>
          <a:stretch>
            <a:fillRect/>
          </a:stretch>
        </p:blipFill>
        <p:spPr bwMode="auto">
          <a:xfrm>
            <a:off x="608012" y="1173162"/>
            <a:ext cx="7927975" cy="4511675"/>
          </a:xfrm>
          <a:prstGeom prst="rect">
            <a:avLst/>
          </a:prstGeom>
          <a:noFill/>
          <a:ln>
            <a:noFill/>
          </a:ln>
        </p:spPr>
      </p:pic>
    </p:spTree>
    <p:extLst>
      <p:ext uri="{BB962C8B-B14F-4D97-AF65-F5344CB8AC3E}">
        <p14:creationId xmlns:p14="http://schemas.microsoft.com/office/powerpoint/2010/main" val="263445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39206"/>
            <a:ext cx="9144000" cy="7571300"/>
          </a:xfrm>
          <a:prstGeom prst="rect">
            <a:avLst/>
          </a:prstGeom>
        </p:spPr>
        <p:txBody>
          <a:bodyPr wrap="square">
            <a:spAutoFit/>
          </a:bodyPr>
          <a:lstStyle/>
          <a:p>
            <a:endParaRPr lang="en-US" sz="900" dirty="0" smtClean="0"/>
          </a:p>
          <a:p>
            <a:endParaRPr lang="en-US" sz="900" dirty="0" smtClean="0"/>
          </a:p>
          <a:p>
            <a:endParaRPr lang="en-US" sz="900" dirty="0" smtClean="0"/>
          </a:p>
          <a:p>
            <a:endParaRPr lang="en-US" sz="900" dirty="0" smtClean="0"/>
          </a:p>
          <a:p>
            <a:endParaRPr lang="en-US" sz="900" dirty="0" smtClean="0"/>
          </a:p>
          <a:p>
            <a:endParaRPr lang="en-US" sz="900" dirty="0" smtClean="0"/>
          </a:p>
          <a:p>
            <a:endParaRPr lang="en-US" sz="900" dirty="0" smtClean="0"/>
          </a:p>
          <a:p>
            <a:endParaRPr lang="en-US" sz="900" dirty="0" smtClean="0"/>
          </a:p>
          <a:p>
            <a:endParaRPr lang="en-US" sz="900" dirty="0" smtClean="0"/>
          </a:p>
          <a:p>
            <a:endParaRPr lang="en-US" sz="900" dirty="0" smtClean="0"/>
          </a:p>
          <a:p>
            <a:endParaRPr lang="en-US" sz="900" dirty="0" smtClean="0"/>
          </a:p>
          <a:p>
            <a:endParaRPr lang="en-US" sz="900" dirty="0" smtClean="0"/>
          </a:p>
          <a:p>
            <a:r>
              <a:rPr lang="en-US" sz="900" dirty="0" smtClean="0"/>
              <a:t>Running PUMA</a:t>
            </a:r>
          </a:p>
          <a:p>
            <a:r>
              <a:rPr lang="en-US" sz="900" dirty="0" smtClean="0"/>
              <a:t>PUMA provides both a Command Line Interface (CLI) as well as a Graphical User Interface (GUI) to accommodate a larger spectrum of potential users. The graphic user interface is ideal for students and or researchers with no experience on UNIX based systems that are interested in quickly visualizing their 16S </a:t>
            </a:r>
            <a:r>
              <a:rPr lang="en-US" sz="900" dirty="0" err="1" smtClean="0"/>
              <a:t>rRNA</a:t>
            </a:r>
            <a:r>
              <a:rPr lang="en-US" sz="900" dirty="0" smtClean="0"/>
              <a:t> </a:t>
            </a:r>
            <a:r>
              <a:rPr lang="en-US" sz="900" dirty="0" err="1" smtClean="0"/>
              <a:t>microbiome</a:t>
            </a:r>
            <a:r>
              <a:rPr lang="en-US" sz="900" dirty="0" smtClean="0"/>
              <a:t> data. A CLI version is implemented to allow users with UNIX experience, or those who are interested in learning, to customize their analysis and build upon/automate the provided scripts [12].</a:t>
            </a:r>
          </a:p>
          <a:p>
            <a:r>
              <a:rPr lang="en-US" sz="900" dirty="0" smtClean="0"/>
              <a:t>Running the PUMA CLI (Command Line Interface)</a:t>
            </a:r>
          </a:p>
          <a:p>
            <a:r>
              <a:rPr lang="en-US" sz="900" dirty="0" smtClean="0"/>
              <a:t>The necessary commands in order to run the CLI version of PUMA depend on the platform and are documented at the PUMA </a:t>
            </a:r>
            <a:r>
              <a:rPr lang="en-US" sz="900" dirty="0" err="1" smtClean="0"/>
              <a:t>github</a:t>
            </a:r>
            <a:r>
              <a:rPr lang="en-US" sz="900" dirty="0" smtClean="0"/>
              <a:t> </a:t>
            </a:r>
            <a:r>
              <a:rPr lang="en-US" sz="900" dirty="0" err="1" smtClean="0"/>
              <a:t>README.md</a:t>
            </a:r>
            <a:r>
              <a:rPr lang="en-US" sz="900" dirty="0" smtClean="0"/>
              <a:t>. </a:t>
            </a:r>
          </a:p>
          <a:p>
            <a:endParaRPr lang="en-US" sz="900" dirty="0" smtClean="0"/>
          </a:p>
          <a:p>
            <a:r>
              <a:rPr lang="en-US" sz="900" dirty="0" smtClean="0"/>
              <a:t>python PumaCLI.py </a:t>
            </a:r>
          </a:p>
          <a:p>
            <a:r>
              <a:rPr lang="en-US" sz="900" dirty="0" smtClean="0"/>
              <a:t>-otutable examples/anacapa_skirball_S18/16S_ASV_raw_taxonomy_70.tsv </a:t>
            </a:r>
          </a:p>
          <a:p>
            <a:r>
              <a:rPr lang="en-US" sz="900" dirty="0" smtClean="0"/>
              <a:t>-fwdseq examples/anacapa_skirball_S18/nochim_forward16S.fasta </a:t>
            </a:r>
          </a:p>
          <a:p>
            <a:r>
              <a:rPr lang="en-US" sz="900" dirty="0" smtClean="0"/>
              <a:t>-mergeseq examples/anacapa_skirball_S18/nochim_merged16S.fasta </a:t>
            </a:r>
          </a:p>
          <a:p>
            <a:r>
              <a:rPr lang="en-US" sz="900" dirty="0" smtClean="0"/>
              <a:t>-reverseseq examples/anacapa_skirball_S18/nochim_reverse16S.fasta </a:t>
            </a:r>
          </a:p>
          <a:p>
            <a:r>
              <a:rPr lang="en-US" sz="900" dirty="0" smtClean="0"/>
              <a:t>-rarefactioniter 3 </a:t>
            </a:r>
          </a:p>
          <a:p>
            <a:r>
              <a:rPr lang="en-US" sz="900" dirty="0" smtClean="0"/>
              <a:t>-rarefactiondepth 3500 </a:t>
            </a:r>
          </a:p>
          <a:p>
            <a:r>
              <a:rPr lang="en-US" sz="900" dirty="0" smtClean="0"/>
              <a:t>-metadata examples/metadata/anacapa_skirball_metadata_3_11_18.tsv </a:t>
            </a:r>
          </a:p>
          <a:p>
            <a:r>
              <a:rPr lang="en-US" sz="900" dirty="0" smtClean="0"/>
              <a:t>-type anacapa </a:t>
            </a:r>
          </a:p>
          <a:p>
            <a:r>
              <a:rPr lang="en-US" sz="900" dirty="0" smtClean="0"/>
              <a:t>-unique_id demo </a:t>
            </a:r>
          </a:p>
          <a:p>
            <a:r>
              <a:rPr lang="en-US" sz="900" dirty="0" smtClean="0"/>
              <a:t>-msa_phylo True</a:t>
            </a:r>
          </a:p>
          <a:p>
            <a:endParaRPr lang="en-US" sz="900" dirty="0" smtClean="0"/>
          </a:p>
          <a:p>
            <a:r>
              <a:rPr lang="en-US" sz="900" dirty="0" smtClean="0"/>
              <a:t>python PumaCLI.py -type MrDNA -metadata examples/metadata/mrdna_F15_mock_metadata.tsv -otutable examples/mrdna_F15/112415KR515F-pr.fasta.otus.fa.OTU.txt -</a:t>
            </a:r>
            <a:r>
              <a:rPr lang="en-US" sz="900" dirty="0" err="1" smtClean="0"/>
              <a:t>seqs</a:t>
            </a:r>
            <a:r>
              <a:rPr lang="en-US" sz="900" dirty="0" smtClean="0"/>
              <a:t> examples/mrdna_F15/</a:t>
            </a:r>
            <a:r>
              <a:rPr lang="en-US" sz="900" dirty="0" err="1" smtClean="0"/>
              <a:t>sequences.fasta</a:t>
            </a:r>
            <a:r>
              <a:rPr lang="en-US" sz="900" dirty="0" smtClean="0"/>
              <a:t> </a:t>
            </a:r>
          </a:p>
          <a:p>
            <a:endParaRPr lang="en-US" sz="900" dirty="0" smtClean="0"/>
          </a:p>
          <a:p>
            <a:r>
              <a:rPr lang="en-US" sz="900" dirty="0" smtClean="0"/>
              <a:t>python PumaCLI.py -type QIIME2 -metadata examples/metadata/qiime2_moving_pictures_metadata.tsv -otutable examples/qiime2_demo/</a:t>
            </a:r>
            <a:r>
              <a:rPr lang="en-US" sz="900" dirty="0" err="1" smtClean="0"/>
              <a:t>table_moving_pictures.qza</a:t>
            </a:r>
            <a:r>
              <a:rPr lang="en-US" sz="900" dirty="0" smtClean="0"/>
              <a:t> -taxonomy examples/qiime2_demo/</a:t>
            </a:r>
            <a:r>
              <a:rPr lang="en-US" sz="900" dirty="0" err="1" smtClean="0"/>
              <a:t>taxonomy_moving_pictures.qza</a:t>
            </a:r>
            <a:r>
              <a:rPr lang="en-US" sz="900" dirty="0" smtClean="0"/>
              <a:t> -</a:t>
            </a:r>
            <a:r>
              <a:rPr lang="en-US" sz="900" dirty="0" err="1" smtClean="0"/>
              <a:t>seqs</a:t>
            </a:r>
            <a:r>
              <a:rPr lang="en-US" sz="900" dirty="0" smtClean="0"/>
              <a:t> examples/qiime2_demo/rep-</a:t>
            </a:r>
            <a:r>
              <a:rPr lang="en-US" sz="900" dirty="0" err="1" smtClean="0"/>
              <a:t>seqs.qza</a:t>
            </a:r>
            <a:endParaRPr lang="en-US" sz="900" dirty="0" smtClean="0"/>
          </a:p>
          <a:p>
            <a:endParaRPr lang="en-US" sz="900" dirty="0" smtClean="0"/>
          </a:p>
          <a:p>
            <a:endParaRPr lang="en-US" sz="900" dirty="0" smtClean="0"/>
          </a:p>
          <a:p>
            <a:r>
              <a:rPr lang="en-US" sz="900" dirty="0" smtClean="0"/>
              <a:t>python </a:t>
            </a:r>
            <a:r>
              <a:rPr lang="en-US" sz="900" dirty="0" err="1" smtClean="0"/>
              <a:t>functional_profile.py</a:t>
            </a:r>
            <a:r>
              <a:rPr lang="en-US" sz="900" dirty="0" smtClean="0"/>
              <a:t> -</a:t>
            </a:r>
            <a:r>
              <a:rPr lang="en-US" sz="900" dirty="0" err="1" smtClean="0"/>
              <a:t>i</a:t>
            </a:r>
            <a:r>
              <a:rPr lang="en-US" sz="900" dirty="0" smtClean="0"/>
              <a:t> examples/</a:t>
            </a:r>
            <a:r>
              <a:rPr lang="en-US" sz="900" dirty="0" err="1" smtClean="0"/>
              <a:t>piphillin</a:t>
            </a:r>
            <a:r>
              <a:rPr lang="en-US" sz="900" dirty="0" smtClean="0"/>
              <a:t>/Keith_20180723210057.tar,examples/</a:t>
            </a:r>
            <a:r>
              <a:rPr lang="en-US" sz="900" dirty="0" err="1" smtClean="0"/>
              <a:t>piphillin</a:t>
            </a:r>
            <a:r>
              <a:rPr lang="en-US" sz="900" dirty="0" smtClean="0"/>
              <a:t>/Keith_20180723214258.tar -o UCLA -metadata examples/metadata/anacapa_skirball_metadata_3_11_18.tsv</a:t>
            </a:r>
          </a:p>
          <a:p>
            <a:endParaRPr lang="en-US" sz="900" dirty="0" smtClean="0"/>
          </a:p>
          <a:p>
            <a:r>
              <a:rPr lang="en-US" sz="900" dirty="0" smtClean="0"/>
              <a:t>Running the PUMA GUI (Graphical User Interface)</a:t>
            </a:r>
          </a:p>
          <a:p>
            <a:r>
              <a:rPr lang="en-US" sz="900" dirty="0" smtClean="0"/>
              <a:t>To ensure stable environment for running the program, the graphical user interface is built to be run on the QIIME 2 pre-configured virtual machine, upon which a few python libraries are automatically installed [39]. </a:t>
            </a:r>
          </a:p>
          <a:p>
            <a:endParaRPr lang="en-US" sz="900" dirty="0" smtClean="0"/>
          </a:p>
          <a:p>
            <a:r>
              <a:rPr lang="en-US" sz="900" dirty="0" smtClean="0"/>
              <a:t>After following the steps at the </a:t>
            </a:r>
            <a:r>
              <a:rPr lang="en-US" sz="900" dirty="0" err="1" smtClean="0"/>
              <a:t>github</a:t>
            </a:r>
            <a:r>
              <a:rPr lang="en-US" sz="900" dirty="0" smtClean="0"/>
              <a:t> in regards to the setup of PUMA on the GUI the user is presented with a screen as presented in Figure 3. The box shown in green is completed first as the user will upload the Metadata for the taxonomic profile they plan to analyze; subsequently the user will upload the files presented by the sequencing platform that they utilized as indicated by the blue boxes in Figure 3. Each blue box, or sequencing/taxonomic identification platform will present another window to the user with the specific files to be uploaded.  Finally, the user will navigate to the output folder in the repository that they cloned to retrieve the community analysis files and files to be ran using the </a:t>
            </a:r>
            <a:r>
              <a:rPr lang="en-US" sz="900" dirty="0" err="1" smtClean="0"/>
              <a:t>Piphillin</a:t>
            </a:r>
            <a:r>
              <a:rPr lang="en-US" sz="900" dirty="0" smtClean="0"/>
              <a:t> online tool [40].</a:t>
            </a:r>
          </a:p>
          <a:p>
            <a:endParaRPr lang="en-US" sz="900" dirty="0" smtClean="0"/>
          </a:p>
          <a:p>
            <a:r>
              <a:rPr lang="en-US" sz="900" dirty="0" smtClean="0"/>
              <a:t>Figure 3: PUMA Graphical User Interface</a:t>
            </a:r>
          </a:p>
          <a:p>
            <a:r>
              <a:rPr lang="en-US" sz="900" dirty="0" smtClean="0"/>
              <a:t>Master display of the PUMA GUI displays the flow of processes as well as the available functionality. The user primarily uploads the their metadata using the Metadata button shown in green; subsequently, the user will select a blue button corresponding to their sequencing service or file format to upload their files and run community profile processing (e.g. Anacapa, QIIME 2, Mr. DNA). Following running </a:t>
            </a:r>
            <a:r>
              <a:rPr lang="en-US" sz="900" dirty="0" err="1" smtClean="0"/>
              <a:t>Piphillin</a:t>
            </a:r>
            <a:r>
              <a:rPr lang="en-US" sz="900" dirty="0" smtClean="0"/>
              <a:t> the user will select the Functional Profile button in yellow to upload the .tar files produced from </a:t>
            </a:r>
            <a:r>
              <a:rPr lang="en-US" sz="900" dirty="0" err="1" smtClean="0"/>
              <a:t>Piphillin</a:t>
            </a:r>
            <a:r>
              <a:rPr lang="en-US" sz="900" dirty="0" smtClean="0"/>
              <a:t>.</a:t>
            </a:r>
            <a:endParaRPr lang="en-US" sz="900" dirty="0"/>
          </a:p>
        </p:txBody>
      </p:sp>
    </p:spTree>
    <p:extLst>
      <p:ext uri="{BB962C8B-B14F-4D97-AF65-F5344CB8AC3E}">
        <p14:creationId xmlns:p14="http://schemas.microsoft.com/office/powerpoint/2010/main" val="306383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36608</TotalTime>
  <Words>759</Words>
  <Application>Microsoft Macintosh PowerPoint</Application>
  <PresentationFormat>On-screen Show (4:3)</PresentationFormat>
  <Paragraphs>95</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Mitchell</dc:creator>
  <cp:lastModifiedBy>Keith Mitchell</cp:lastModifiedBy>
  <cp:revision>15</cp:revision>
  <dcterms:created xsi:type="dcterms:W3CDTF">2018-11-22T23:59:10Z</dcterms:created>
  <dcterms:modified xsi:type="dcterms:W3CDTF">2019-02-19T23:23:12Z</dcterms:modified>
</cp:coreProperties>
</file>